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notesMasterIdLst>
    <p:notesMasterId r:id="rId28"/>
  </p:notesMasterIdLst>
  <p:sldIdLst>
    <p:sldId id="256" r:id="rId2"/>
    <p:sldId id="266" r:id="rId3"/>
    <p:sldId id="267" r:id="rId4"/>
    <p:sldId id="268" r:id="rId5"/>
    <p:sldId id="269" r:id="rId6"/>
    <p:sldId id="257" r:id="rId7"/>
    <p:sldId id="258" r:id="rId8"/>
    <p:sldId id="259" r:id="rId9"/>
    <p:sldId id="260" r:id="rId10"/>
    <p:sldId id="261" r:id="rId11"/>
    <p:sldId id="270" r:id="rId12"/>
    <p:sldId id="271" r:id="rId13"/>
    <p:sldId id="262" r:id="rId14"/>
    <p:sldId id="273" r:id="rId15"/>
    <p:sldId id="279" r:id="rId16"/>
    <p:sldId id="263" r:id="rId17"/>
    <p:sldId id="264" r:id="rId18"/>
    <p:sldId id="272" r:id="rId19"/>
    <p:sldId id="274" r:id="rId20"/>
    <p:sldId id="275" r:id="rId21"/>
    <p:sldId id="276" r:id="rId22"/>
    <p:sldId id="277" r:id="rId23"/>
    <p:sldId id="280" r:id="rId24"/>
    <p:sldId id="281" r:id="rId25"/>
    <p:sldId id="282" r:id="rId26"/>
    <p:sldId id="283" r:id="rId2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7260" autoAdjust="0"/>
  </p:normalViewPr>
  <p:slideViewPr>
    <p:cSldViewPr>
      <p:cViewPr varScale="1">
        <p:scale>
          <a:sx n="67" d="100"/>
          <a:sy n="67" d="100"/>
        </p:scale>
        <p:origin x="-139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D5E580-919C-4B1C-A55E-035522807D0F}" type="datetimeFigureOut">
              <a:rPr lang="ru-RU" smtClean="0"/>
              <a:pPr/>
              <a:t>14.12.2011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C1ECC27-E40F-42A7-BB49-500FCD6BD11A}" type="slidenum">
              <a:rPr lang="ru-RU" smtClean="0"/>
              <a:pPr/>
              <a:t>‹#›</a:t>
            </a:fld>
            <a:endParaRPr lang="ru-RU"/>
          </a:p>
        </p:txBody>
      </p:sp>
    </p:spTree>
    <p:extLst>
      <p:ext uri="{BB962C8B-B14F-4D97-AF65-F5344CB8AC3E}">
        <p14:creationId xmlns:p14="http://schemas.microsoft.com/office/powerpoint/2010/main" xmlns="" val="11298760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EC1ECC27-E40F-42A7-BB49-500FCD6BD11A}" type="slidenum">
              <a:rPr lang="ru-RU" smtClean="0"/>
              <a:pPr/>
              <a:t>6</a:t>
            </a:fld>
            <a:endParaRPr lang="ru-RU"/>
          </a:p>
        </p:txBody>
      </p:sp>
    </p:spTree>
    <p:extLst>
      <p:ext uri="{BB962C8B-B14F-4D97-AF65-F5344CB8AC3E}">
        <p14:creationId xmlns:p14="http://schemas.microsoft.com/office/powerpoint/2010/main" xmlns="" val="17126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8" name="Дата 27"/>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17" name="Нижний колонтитул 16"/>
          <p:cNvSpPr>
            <a:spLocks noGrp="1"/>
          </p:cNvSpPr>
          <p:nvPr>
            <p:ph type="ftr" sz="quarter" idx="11"/>
          </p:nvPr>
        </p:nvSpPr>
        <p:spPr/>
        <p:txBody>
          <a:bodyPr/>
          <a:lstStyle>
            <a:extLst/>
          </a:lstStyle>
          <a:p>
            <a:endParaRPr lang="ru-RU" dirty="0"/>
          </a:p>
        </p:txBody>
      </p:sp>
      <p:sp>
        <p:nvSpPr>
          <p:cNvPr id="29" name="Номер слайда 28"/>
          <p:cNvSpPr>
            <a:spLocks noGrp="1"/>
          </p:cNvSpPr>
          <p:nvPr>
            <p:ph type="sldNum" sz="quarter" idx="12"/>
          </p:nvPr>
        </p:nvSpPr>
        <p:spPr/>
        <p:txBody>
          <a:bodyPr/>
          <a:lstStyle>
            <a:extLst/>
          </a:lstStyle>
          <a:p>
            <a:fld id="{B19B0651-EE4F-4900-A07F-96A6BFA9D0F0}" type="slidenum">
              <a:rPr lang="ru-RU" smtClean="0"/>
              <a:pPr/>
              <a:t>‹#›</a:t>
            </a:fld>
            <a:endParaRPr lang="ru-RU" dirty="0"/>
          </a:p>
        </p:txBody>
      </p:sp>
      <p:sp>
        <p:nvSpPr>
          <p:cNvPr id="32" name="Прямоугольник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Прямоугольник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Прямоугольник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Прямоугольник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Прямоугольник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Заголовок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56" name="Прямоугольник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Прямоугольник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Прямоугольник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Прямоугольник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9"/>
            <a:ext cx="1981200" cy="5851525"/>
          </a:xfrm>
        </p:spPr>
        <p:txBody>
          <a:bodyPr vert="eaVert" anchor="ct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609600" y="274639"/>
            <a:ext cx="58674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Объект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14" name="Полилиния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Полилиния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Полилиния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Полилиния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Полилиния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Полилиния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Полилиния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Полилиния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Полилиния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Полилиния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Полилиния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Полилиния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Полилиния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Полилиния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Полилиния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Текст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B19B0651-EE4F-4900-A07F-96A6BFA9D0F0}" type="slidenum">
              <a:rPr lang="ru-RU" smtClean="0"/>
              <a:pPr/>
              <a:t>‹#›</a:t>
            </a:fld>
            <a:endParaRPr lang="ru-RU" dirty="0"/>
          </a:p>
        </p:txBody>
      </p:sp>
      <p:sp>
        <p:nvSpPr>
          <p:cNvPr id="7" name="Прямоугольник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ru-RU" smtClean="0"/>
              <a:t>Образец заголовка</a:t>
            </a:r>
            <a:endParaRPr kumimoji="0" lang="en-US"/>
          </a:p>
        </p:txBody>
      </p:sp>
      <p:sp>
        <p:nvSpPr>
          <p:cNvPr id="8" name="Прямоугольник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Прямоугольник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Прямоугольник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12064"/>
            <a:ext cx="8229600" cy="914400"/>
          </a:xfrm>
        </p:spPr>
        <p:txBody>
          <a:bodyPr/>
          <a:lstStyle>
            <a:extLst/>
          </a:lstStyle>
          <a:p>
            <a:r>
              <a:rPr kumimoji="0" lang="ru-RU" smtClean="0"/>
              <a:t>Образец заголовка</a:t>
            </a:r>
            <a:endParaRPr kumimoji="0" lang="en-US"/>
          </a:p>
        </p:txBody>
      </p:sp>
      <p:sp>
        <p:nvSpPr>
          <p:cNvPr id="3" name="Объект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Объект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5" name="Прямоугольник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504824" y="512064"/>
            <a:ext cx="7772400" cy="914400"/>
          </a:xfrm>
        </p:spPr>
        <p:txBody>
          <a:bodyPr anchor="t"/>
          <a:lstStyle>
            <a:lvl1pPr>
              <a:defRPr sz="4000"/>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Объект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Объект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B19B0651-EE4F-4900-A07F-96A6BFA9D0F0}" type="slidenum">
              <a:rPr lang="ru-RU" smtClean="0"/>
              <a:pPr/>
              <a:t>‹#›</a:t>
            </a:fld>
            <a:endParaRPr lang="ru-RU" dirty="0"/>
          </a:p>
        </p:txBody>
      </p:sp>
      <p:sp>
        <p:nvSpPr>
          <p:cNvPr id="16" name="Прямоугольник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Прямоугольник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Прямоугольник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Прямоугольник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Прямоугольник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Прямоугольник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Прямоугольник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Прямоугольник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Прямоугольник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512064"/>
            <a:ext cx="7772400" cy="914400"/>
          </a:xfrm>
        </p:spPr>
        <p:txBody>
          <a:bodyPr/>
          <a:lstStyle>
            <a:lvl1pPr>
              <a:defRPr sz="4000" cap="none" baseline="0"/>
            </a:lvl1pPr>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3" name="Нижний колонтитул 2"/>
          <p:cNvSpPr>
            <a:spLocks noGrp="1"/>
          </p:cNvSpPr>
          <p:nvPr>
            <p:ph type="ftr" sz="quarter" idx="11"/>
          </p:nvPr>
        </p:nvSpPr>
        <p:spPr/>
        <p:txBody>
          <a:bodyPr/>
          <a:lstStyle>
            <a:extLst/>
          </a:lstStyle>
          <a:p>
            <a:endParaRPr lang="ru-RU" dirty="0"/>
          </a:p>
        </p:txBody>
      </p:sp>
      <p:sp>
        <p:nvSpPr>
          <p:cNvPr id="4" name="Номер слайда 3"/>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5800" y="273050"/>
            <a:ext cx="8229600" cy="1162050"/>
          </a:xfrm>
        </p:spPr>
        <p:txBody>
          <a:bodyPr anchor="ctr"/>
          <a:lstStyle>
            <a:lvl1pPr algn="l">
              <a:buNone/>
              <a:defRPr sz="3600" b="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Объект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C71EC6-210F-42DE-9C53-41977AD35B3D}" type="datetimeFigureOut">
              <a:rPr lang="ru-RU" smtClean="0"/>
              <a:pPr/>
              <a:t>14.12.2011</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B19B0651-EE4F-4900-A07F-96A6BFA9D0F0}"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8" name="Прямоугольник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Прямая соединительная линия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Группа 9"/>
          <p:cNvGrpSpPr/>
          <p:nvPr/>
        </p:nvGrpSpPr>
        <p:grpSpPr>
          <a:xfrm rot="5400000">
            <a:off x="8514581" y="1219200"/>
            <a:ext cx="132763" cy="128466"/>
            <a:chOff x="6668087" y="1297746"/>
            <a:chExt cx="161840" cy="156602"/>
          </a:xfrm>
        </p:grpSpPr>
        <p:cxnSp>
          <p:nvCxnSpPr>
            <p:cNvPr id="15" name="Прямая соединительная линия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Прямая соединительная линия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Прямая соединительная линия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Заголовок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ru-RU" smtClean="0"/>
              <a:t>Образец заголовка</a:t>
            </a:r>
            <a:endParaRPr kumimoji="0" lang="en-US"/>
          </a:p>
        </p:txBody>
      </p:sp>
      <p:sp>
        <p:nvSpPr>
          <p:cNvPr id="3" name="Рисунок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ru-RU" smtClean="0"/>
              <a:t>Вставка рисунка</a:t>
            </a:r>
            <a:endParaRPr kumimoji="0" lang="en-US"/>
          </a:p>
        </p:txBody>
      </p:sp>
      <p:sp>
        <p:nvSpPr>
          <p:cNvPr id="4" name="Текст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grpSp>
        <p:nvGrpSpPr>
          <p:cNvPr id="14" name="Группа 13"/>
          <p:cNvGrpSpPr/>
          <p:nvPr/>
        </p:nvGrpSpPr>
        <p:grpSpPr>
          <a:xfrm rot="5400000">
            <a:off x="8666981" y="1371600"/>
            <a:ext cx="132763" cy="128466"/>
            <a:chOff x="6668087" y="1297746"/>
            <a:chExt cx="161840" cy="156602"/>
          </a:xfrm>
        </p:grpSpPr>
        <p:cxnSp>
          <p:nvCxnSpPr>
            <p:cNvPr id="11" name="Прямая соединительная линия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Прямая соединительная линия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Прямая соединительная линия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Группа 17"/>
          <p:cNvGrpSpPr/>
          <p:nvPr/>
        </p:nvGrpSpPr>
        <p:grpSpPr>
          <a:xfrm rot="5400000">
            <a:off x="8320088" y="1474763"/>
            <a:ext cx="132763" cy="128466"/>
            <a:chOff x="6668087" y="1297746"/>
            <a:chExt cx="161840" cy="156602"/>
          </a:xfrm>
        </p:grpSpPr>
        <p:cxnSp>
          <p:nvCxnSpPr>
            <p:cNvPr id="19" name="Прямая соединительная линия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Прямая соединительная линия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Прямая соединительная линия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Дата 4"/>
          <p:cNvSpPr>
            <a:spLocks noGrp="1"/>
          </p:cNvSpPr>
          <p:nvPr>
            <p:ph type="dt" sz="half" idx="10"/>
          </p:nvPr>
        </p:nvSpPr>
        <p:spPr>
          <a:xfrm>
            <a:off x="6477000" y="55499"/>
            <a:ext cx="2133600" cy="365125"/>
          </a:xfrm>
        </p:spPr>
        <p:txBody>
          <a:bodyPr/>
          <a:lstStyle>
            <a:extLst/>
          </a:lstStyle>
          <a:p>
            <a:fld id="{B4C71EC6-210F-42DE-9C53-41977AD35B3D}" type="datetimeFigureOut">
              <a:rPr lang="ru-RU" smtClean="0"/>
              <a:pPr/>
              <a:t>14.12.2011</a:t>
            </a:fld>
            <a:endParaRPr lang="ru-RU" dirty="0"/>
          </a:p>
        </p:txBody>
      </p:sp>
      <p:sp>
        <p:nvSpPr>
          <p:cNvPr id="6" name="Нижний колонтитул 5"/>
          <p:cNvSpPr>
            <a:spLocks noGrp="1"/>
          </p:cNvSpPr>
          <p:nvPr>
            <p:ph type="ftr" sz="quarter" idx="11"/>
          </p:nvPr>
        </p:nvSpPr>
        <p:spPr>
          <a:xfrm>
            <a:off x="914400" y="55499"/>
            <a:ext cx="5562600" cy="365125"/>
          </a:xfrm>
        </p:spPr>
        <p:txBody>
          <a:bodyPr/>
          <a:lstStyle>
            <a:extLst/>
          </a:lstStyle>
          <a:p>
            <a:endParaRPr lang="ru-RU" dirty="0"/>
          </a:p>
        </p:txBody>
      </p:sp>
      <p:sp>
        <p:nvSpPr>
          <p:cNvPr id="7" name="Номер слайда 6"/>
          <p:cNvSpPr>
            <a:spLocks noGrp="1"/>
          </p:cNvSpPr>
          <p:nvPr>
            <p:ph type="sldNum" sz="quarter" idx="12"/>
          </p:nvPr>
        </p:nvSpPr>
        <p:spPr>
          <a:xfrm>
            <a:off x="8610600" y="55499"/>
            <a:ext cx="457200" cy="365125"/>
          </a:xfrm>
        </p:spPr>
        <p:txBody>
          <a:bodyPr/>
          <a:lstStyle>
            <a:extLst/>
          </a:lstStyle>
          <a:p>
            <a:fld id="{B19B0651-EE4F-4900-A07F-96A6BFA9D0F0}"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Прямоугольник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Прямоугольник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оугольник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Прямоугольник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Прямоугольник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Прямоугольник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Прямоугольник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Прямоугольник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Заголовок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ru-RU" smtClean="0"/>
              <a:t>Образец заголовка</a:t>
            </a:r>
            <a:endParaRPr kumimoji="0" lang="en-US"/>
          </a:p>
        </p:txBody>
      </p:sp>
      <p:sp>
        <p:nvSpPr>
          <p:cNvPr id="13" name="Текст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B4C71EC6-210F-42DE-9C53-41977AD35B3D}" type="datetimeFigureOut">
              <a:rPr lang="ru-RU" smtClean="0"/>
              <a:pPr/>
              <a:t>14.12.2011</a:t>
            </a:fld>
            <a:endParaRPr lang="ru-RU" dirty="0"/>
          </a:p>
        </p:txBody>
      </p:sp>
      <p:sp>
        <p:nvSpPr>
          <p:cNvPr id="3" name="Нижний колонтитул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ru-RU" dirty="0"/>
          </a:p>
        </p:txBody>
      </p:sp>
      <p:sp>
        <p:nvSpPr>
          <p:cNvPr id="23" name="Номер слайда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B19B0651-EE4F-4900-A07F-96A6BFA9D0F0}" type="slidenum">
              <a:rPr lang="ru-RU" smtClean="0"/>
              <a:pPr/>
              <a:t>‹#›</a:t>
            </a:fld>
            <a:endParaRPr lang="ru-RU" dirty="0"/>
          </a:p>
        </p:txBody>
      </p:sp>
    </p:spTree>
  </p:cSld>
  <p:clrMap bg1="dk1" tx1="lt1" bg2="dk2" tx2="lt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8" r:id="rId10"/>
    <p:sldLayoutId id="2147483959"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flipH="1">
            <a:off x="-21580" y="135"/>
            <a:ext cx="9058075"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Подзаголовок 2"/>
          <p:cNvSpPr>
            <a:spLocks noGrp="1"/>
          </p:cNvSpPr>
          <p:nvPr>
            <p:ph type="subTitle" idx="1"/>
          </p:nvPr>
        </p:nvSpPr>
        <p:spPr>
          <a:xfrm>
            <a:off x="457200" y="4800600"/>
            <a:ext cx="6858000" cy="1508720"/>
          </a:xfrm>
        </p:spPr>
        <p:txBody>
          <a:bodyPr>
            <a:normAutofit fontScale="25000" lnSpcReduction="20000"/>
          </a:bodyPr>
          <a:lstStyle/>
          <a:p>
            <a:r>
              <a:rPr lang="ru-RU" sz="14400" dirty="0" smtClean="0">
                <a:solidFill>
                  <a:srgbClr val="00B0F0"/>
                </a:solidFill>
              </a:rPr>
              <a:t>Производство хлебобулочных изделий</a:t>
            </a:r>
          </a:p>
          <a:p>
            <a:endParaRPr lang="ru-RU" sz="14400"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r>
              <a:rPr lang="ru-RU" dirty="0" smtClean="0"/>
              <a:t>булочных изделий</a:t>
            </a:r>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a:p>
            <a:endParaRPr lang="ru-RU" dirty="0" smtClean="0"/>
          </a:p>
          <a:p>
            <a:endParaRPr lang="ru-RU" dirty="0"/>
          </a:p>
        </p:txBody>
      </p:sp>
      <p:sp>
        <p:nvSpPr>
          <p:cNvPr id="2" name="Заголовок 1"/>
          <p:cNvSpPr>
            <a:spLocks noGrp="1"/>
          </p:cNvSpPr>
          <p:nvPr>
            <p:ph type="ctrTitle"/>
          </p:nvPr>
        </p:nvSpPr>
        <p:spPr/>
        <p:txBody>
          <a:bodyPr/>
          <a:lstStyle/>
          <a:p>
            <a:pPr algn="ctr"/>
            <a:r>
              <a:rPr lang="en-US" dirty="0" smtClean="0">
                <a:solidFill>
                  <a:srgbClr val="FF0000"/>
                </a:solidFill>
              </a:rPr>
              <a:t>     </a:t>
            </a:r>
            <a:r>
              <a:rPr lang="ru-RU" dirty="0" smtClean="0">
                <a:solidFill>
                  <a:srgbClr val="FF0000"/>
                </a:solidFill>
              </a:rPr>
              <a:t>методика оценки безопасности </a:t>
            </a:r>
            <a:r>
              <a:rPr lang="en-US" dirty="0" smtClean="0">
                <a:solidFill>
                  <a:srgbClr val="FF0000"/>
                </a:solidFill>
              </a:rPr>
              <a:t>HACCP</a:t>
            </a:r>
            <a:r>
              <a:rPr lang="ru-RU" dirty="0" smtClean="0">
                <a:solidFill>
                  <a:srgbClr val="FF0000"/>
                </a:solidFill>
              </a:rPr>
              <a:t> для хлебобулочных изделий</a:t>
            </a:r>
            <a:endParaRPr lang="ru-RU" dirty="0">
              <a:solidFill>
                <a:srgbClr val="FF0000"/>
              </a:solidFill>
            </a:endParaRPr>
          </a:p>
        </p:txBody>
      </p:sp>
    </p:spTree>
    <p:extLst>
      <p:ext uri="{BB962C8B-B14F-4D97-AF65-F5344CB8AC3E}">
        <p14:creationId xmlns:p14="http://schemas.microsoft.com/office/powerpoint/2010/main" xmlns="" val="775229831"/>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 y="0"/>
            <a:ext cx="9721621" cy="746144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67544" y="0"/>
            <a:ext cx="6696744" cy="1524318"/>
          </a:xfrm>
        </p:spPr>
        <p:txBody>
          <a:bodyPr>
            <a:noAutofit/>
          </a:bodyPr>
          <a:lstStyle/>
          <a:p>
            <a:r>
              <a:rPr lang="ru-RU" sz="2400" dirty="0"/>
              <a:t>Основными задачами рабочей группы, отвечающей за внедрение системы ХАССП, на производстве являются:</a:t>
            </a:r>
          </a:p>
        </p:txBody>
      </p:sp>
      <p:sp>
        <p:nvSpPr>
          <p:cNvPr id="3" name="Объект 2"/>
          <p:cNvSpPr>
            <a:spLocks noGrp="1"/>
          </p:cNvSpPr>
          <p:nvPr>
            <p:ph idx="1"/>
          </p:nvPr>
        </p:nvSpPr>
        <p:spPr>
          <a:xfrm>
            <a:off x="-1" y="1412776"/>
            <a:ext cx="9114879" cy="5445224"/>
          </a:xfrm>
        </p:spPr>
        <p:txBody>
          <a:bodyPr>
            <a:noAutofit/>
          </a:bodyPr>
          <a:lstStyle/>
          <a:p>
            <a:r>
              <a:rPr lang="ru-RU" sz="1800" dirty="0"/>
              <a:t> 	</a:t>
            </a:r>
            <a:r>
              <a:rPr lang="ru-RU" sz="1600" dirty="0"/>
              <a:t>- определение микробиологических, физических, химических и других факторов, возникающих при производстве продуктов питания на всех стадиях технологических процессов;</a:t>
            </a:r>
          </a:p>
          <a:p>
            <a:r>
              <a:rPr lang="ru-RU" sz="1600" dirty="0"/>
              <a:t> 	- определение вероятности появления опасных факторов в технологическом процессе в зависимости от степени их опасности (вирулентности);</a:t>
            </a:r>
          </a:p>
          <a:p>
            <a:r>
              <a:rPr lang="ru-RU" sz="1600" dirty="0"/>
              <a:t> 	- определение критических точек технологических процессов, лежащих в области недопустимого риска;</a:t>
            </a:r>
          </a:p>
          <a:p>
            <a:r>
              <a:rPr lang="ru-RU" sz="1600" dirty="0"/>
              <a:t> 	- установление критических пределов для каждого опасного фактора, в интервале которых опасные факторы подлежат контролю, ликвидации или снижению;</a:t>
            </a:r>
          </a:p>
          <a:p>
            <a:r>
              <a:rPr lang="ru-RU" sz="1600" dirty="0"/>
              <a:t> 	- разработка необходимых предупреждающих (мониторинговых) мероприятий;</a:t>
            </a:r>
          </a:p>
          <a:p>
            <a:r>
              <a:rPr lang="ru-RU" sz="1600" dirty="0"/>
              <a:t> 	- установление системы контроля за опасными факторами посредством имеющихся средств, позволяющих удостовериться об эффективном контроле за критическими точками;</a:t>
            </a:r>
          </a:p>
          <a:p>
            <a:r>
              <a:rPr lang="ru-RU" sz="1600" dirty="0"/>
              <a:t> 	- разработка корректирующих мероприятий по устранению или уменьшению опасных факторов;</a:t>
            </a:r>
          </a:p>
          <a:p>
            <a:r>
              <a:rPr lang="ru-RU" sz="1600" dirty="0"/>
              <a:t> 	- установление процедур проверки эффективности функционирования системы ХАССП;</a:t>
            </a:r>
          </a:p>
          <a:p>
            <a:r>
              <a:rPr lang="ru-RU" sz="1600" dirty="0"/>
              <a:t> 	- установление документирующей системы регистрации полученных данных;</a:t>
            </a:r>
          </a:p>
          <a:p>
            <a:r>
              <a:rPr lang="ru-RU" sz="1600" dirty="0"/>
              <a:t> 	- обеспечение, доведение рабочих листов системы ХАССП на производственные участки, назначение лиц, ответственных за выполнение мероприятий, разработанных в рабочих листах.</a:t>
            </a:r>
          </a:p>
          <a:p>
            <a:endParaRPr lang="ru-RU" sz="1600" dirty="0"/>
          </a:p>
        </p:txBody>
      </p:sp>
    </p:spTree>
    <p:extLst>
      <p:ext uri="{BB962C8B-B14F-4D97-AF65-F5344CB8AC3E}">
        <p14:creationId xmlns:p14="http://schemas.microsoft.com/office/powerpoint/2010/main" xmlns="" val="2382941037"/>
      </p:ext>
    </p:extLst>
  </p:cSld>
  <p:clrMapOvr>
    <a:masterClrMapping/>
  </p:clrMapOvr>
  <mc:AlternateContent xmlns:mc="http://schemas.openxmlformats.org/markup-compatibility/2006">
    <mc:Choice xmlns:p14="http://schemas.microsoft.com/office/powerpoint/2010/main" xmlns="" Requires="p14">
      <p:transition spd="slow" p14:dur="800">
        <p:circle/>
      </p:transition>
    </mc:Choice>
    <mc:Fallback>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Суть методики НАССР:</a:t>
            </a:r>
          </a:p>
        </p:txBody>
      </p:sp>
      <p:sp>
        <p:nvSpPr>
          <p:cNvPr id="3" name="Объект 2"/>
          <p:cNvSpPr>
            <a:spLocks noGrp="1"/>
          </p:cNvSpPr>
          <p:nvPr>
            <p:ph idx="1"/>
          </p:nvPr>
        </p:nvSpPr>
        <p:spPr/>
        <p:txBody>
          <a:bodyPr>
            <a:normAutofit lnSpcReduction="10000"/>
          </a:bodyPr>
          <a:lstStyle/>
          <a:p>
            <a:r>
              <a:rPr lang="ru-RU" dirty="0"/>
              <a:t>Суть данного подхода к безопасности пищевых продуктов заключается в том, чтобы обеспечить оценку каждого этапа производственного процесса, начиная с получения материала до сбыта, и в том, чтобы определить, сокращает или устраняет данный процесс потенциальную опасность для готовых продуктов в одной из трех сфер – биологической, химической или физической</a:t>
            </a:r>
          </a:p>
        </p:txBody>
      </p:sp>
    </p:spTree>
    <p:extLst>
      <p:ext uri="{BB962C8B-B14F-4D97-AF65-F5344CB8AC3E}">
        <p14:creationId xmlns:p14="http://schemas.microsoft.com/office/powerpoint/2010/main" xmlns="" val="1576430132"/>
      </p:ext>
    </p:extLst>
  </p:cSld>
  <p:clrMapOvr>
    <a:masterClrMapping/>
  </p:clrMapOvr>
  <mc:AlternateContent xmlns:mc="http://schemas.openxmlformats.org/markup-compatibility/2006">
    <mc:Choice xmlns:p14="http://schemas.microsoft.com/office/powerpoint/2010/main" xmlns="" Requires="p14">
      <p:transition spd="slow" p14:dur="900">
        <p14:warp dir="in"/>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260648"/>
            <a:ext cx="7772400" cy="1165816"/>
          </a:xfrm>
        </p:spPr>
        <p:txBody>
          <a:bodyPr/>
          <a:lstStyle/>
          <a:p>
            <a:r>
              <a:rPr lang="ru-RU" sz="2400" dirty="0"/>
              <a:t>Применение принципов HACCP включает в себя следующие этапы в логической последовательности</a:t>
            </a:r>
          </a:p>
        </p:txBody>
      </p:sp>
      <p:sp>
        <p:nvSpPr>
          <p:cNvPr id="3" name="Объект 2"/>
          <p:cNvSpPr>
            <a:spLocks noGrp="1"/>
          </p:cNvSpPr>
          <p:nvPr>
            <p:ph idx="1"/>
          </p:nvPr>
        </p:nvSpPr>
        <p:spPr/>
        <p:txBody>
          <a:bodyPr>
            <a:noAutofit/>
          </a:bodyPr>
          <a:lstStyle/>
          <a:p>
            <a:r>
              <a:rPr lang="ru-RU" sz="1600" dirty="0"/>
              <a:t>Создание группы по работе с НАССР </a:t>
            </a:r>
          </a:p>
          <a:p>
            <a:r>
              <a:rPr lang="ru-RU" sz="1600" dirty="0"/>
              <a:t>Описание продукта  </a:t>
            </a:r>
          </a:p>
          <a:p>
            <a:r>
              <a:rPr lang="ru-RU" sz="1600" dirty="0"/>
              <a:t>Установление цели использования продукта </a:t>
            </a:r>
          </a:p>
          <a:p>
            <a:r>
              <a:rPr lang="ru-RU" sz="1600" dirty="0"/>
              <a:t>Составление схемы, отражающей все последовательные этапы производства продукта</a:t>
            </a:r>
          </a:p>
          <a:p>
            <a:r>
              <a:rPr lang="ru-RU" sz="1600" dirty="0"/>
              <a:t>Подтверждение схемы на местах </a:t>
            </a:r>
          </a:p>
          <a:p>
            <a:r>
              <a:rPr lang="ru-RU" sz="1600" dirty="0"/>
              <a:t>Перечисление всех потенциальных рисков, связанных с каждым этапом, проведение анализа риска и рассмотрение мер по контролю за установленными рисками (Принцип 1)</a:t>
            </a:r>
          </a:p>
          <a:p>
            <a:r>
              <a:rPr lang="ru-RU" sz="1600" dirty="0"/>
              <a:t>Определение точек критического контроля (Принцип 2)</a:t>
            </a:r>
          </a:p>
          <a:p>
            <a:r>
              <a:rPr lang="ru-RU" sz="1600" dirty="0"/>
              <a:t>Установление критических максимальных уровней по каждой точке (Принцип 3)</a:t>
            </a:r>
          </a:p>
          <a:p>
            <a:r>
              <a:rPr lang="ru-RU" sz="1600" dirty="0"/>
              <a:t>Создание системы мониторинга по каждой точке критического контроля(Принцип4)                 </a:t>
            </a:r>
          </a:p>
          <a:p>
            <a:r>
              <a:rPr lang="ru-RU" sz="1600" dirty="0"/>
              <a:t>Определение мер по устранению последствий отсутствия контроля (Принцип 5)</a:t>
            </a:r>
          </a:p>
          <a:p>
            <a:r>
              <a:rPr lang="ru-RU" sz="1600" dirty="0"/>
              <a:t>Установление проверочных процедур (Принцип 6)</a:t>
            </a:r>
          </a:p>
          <a:p>
            <a:r>
              <a:rPr lang="ru-RU" sz="1600" dirty="0"/>
              <a:t>Разработка документации и отчетов (Принцип 7)</a:t>
            </a:r>
          </a:p>
        </p:txBody>
      </p:sp>
    </p:spTree>
    <p:extLst>
      <p:ext uri="{BB962C8B-B14F-4D97-AF65-F5344CB8AC3E}">
        <p14:creationId xmlns:p14="http://schemas.microsoft.com/office/powerpoint/2010/main" xmlns="" val="3979566343"/>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0528" y="-1179512"/>
            <a:ext cx="10260632" cy="835292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251520" y="476672"/>
            <a:ext cx="9073008" cy="3108543"/>
          </a:xfrm>
          <a:prstGeom prst="rect">
            <a:avLst/>
          </a:prstGeom>
        </p:spPr>
        <p:txBody>
          <a:bodyPr wrap="square">
            <a:spAutoFit/>
          </a:bodyPr>
          <a:lstStyle/>
          <a:p>
            <a:r>
              <a:rPr lang="ru-RU" sz="2800" dirty="0">
                <a:solidFill>
                  <a:srgbClr val="0070C0"/>
                </a:solidFill>
              </a:rPr>
              <a:t>Хлеб - это пищевой продукт, получаемый выпечкой разрыхленного дрожжами и/или молочнокислыми бактериями теста, которое готовится различными способами из ржаной, пшеничной муки или их смеси, с добавлением хлебопекарных дрожжей, соли, воды и дополнительных видов сырья, предусмотренных рецептурой изделия.</a:t>
            </a:r>
          </a:p>
        </p:txBody>
      </p:sp>
    </p:spTree>
    <p:extLst>
      <p:ext uri="{BB962C8B-B14F-4D97-AF65-F5344CB8AC3E}">
        <p14:creationId xmlns:p14="http://schemas.microsoft.com/office/powerpoint/2010/main" xmlns="" val="3302984822"/>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966406819"/>
      </p:ext>
    </p:extLst>
  </p:cSld>
  <p:clrMapOvr>
    <a:masterClrMapping/>
  </p:clrMapOvr>
  <mc:AlternateContent xmlns:mc="http://schemas.openxmlformats.org/markup-compatibility/2006">
    <mc:Choice xmlns:p14="http://schemas.microsoft.com/office/powerpoint/2010/main" xmlns=""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567056919"/>
      </p:ext>
    </p:extLst>
  </p:cSld>
  <p:clrMapOvr>
    <a:masterClrMapping/>
  </p:clrMapOvr>
  <mc:AlternateContent xmlns:mc="http://schemas.openxmlformats.org/markup-compatibility/2006">
    <mc:Choice xmlns:p14="http://schemas.microsoft.com/office/powerpoint/2010/main" xmlns=""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828600" y="0"/>
            <a:ext cx="11017224" cy="738944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2051720" y="1052736"/>
            <a:ext cx="4824536" cy="707886"/>
          </a:xfrm>
          <a:prstGeom prst="rect">
            <a:avLst/>
          </a:prstGeom>
        </p:spPr>
        <p:txBody>
          <a:bodyPr wrap="square">
            <a:spAutoFit/>
          </a:bodyPr>
          <a:lstStyle/>
          <a:p>
            <a:r>
              <a:rPr lang="ru-RU" sz="2000" dirty="0"/>
              <a:t>Производство хлеба включает несколько стадий технологического процесса: </a:t>
            </a:r>
          </a:p>
        </p:txBody>
      </p:sp>
      <p:cxnSp>
        <p:nvCxnSpPr>
          <p:cNvPr id="4" name="Прямая соединительная линия 3"/>
          <p:cNvCxnSpPr/>
          <p:nvPr/>
        </p:nvCxnSpPr>
        <p:spPr>
          <a:xfrm>
            <a:off x="6876256" y="1760622"/>
            <a:ext cx="648072" cy="660266"/>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Прямая соединительная линия 5"/>
          <p:cNvCxnSpPr/>
          <p:nvPr/>
        </p:nvCxnSpPr>
        <p:spPr>
          <a:xfrm flipH="1">
            <a:off x="1475656" y="1760622"/>
            <a:ext cx="576064" cy="660266"/>
          </a:xfrm>
          <a:prstGeom prst="line">
            <a:avLst/>
          </a:prstGeom>
        </p:spPr>
        <p:style>
          <a:lnRef idx="1">
            <a:schemeClr val="accent1"/>
          </a:lnRef>
          <a:fillRef idx="0">
            <a:schemeClr val="accent1"/>
          </a:fillRef>
          <a:effectRef idx="0">
            <a:schemeClr val="accent1"/>
          </a:effectRef>
          <a:fontRef idx="minor">
            <a:schemeClr val="tx1"/>
          </a:fontRef>
        </p:style>
      </p:cxnSp>
      <p:sp>
        <p:nvSpPr>
          <p:cNvPr id="7" name="Овал 6"/>
          <p:cNvSpPr/>
          <p:nvPr/>
        </p:nvSpPr>
        <p:spPr>
          <a:xfrm>
            <a:off x="7524328" y="2420888"/>
            <a:ext cx="1619672" cy="11521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подготовку сырья</a:t>
            </a:r>
          </a:p>
        </p:txBody>
      </p:sp>
      <p:sp>
        <p:nvSpPr>
          <p:cNvPr id="8" name="Овал 7"/>
          <p:cNvSpPr/>
          <p:nvPr/>
        </p:nvSpPr>
        <p:spPr>
          <a:xfrm>
            <a:off x="683568" y="2708920"/>
            <a:ext cx="1728192" cy="1368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дозирование сырья </a:t>
            </a:r>
          </a:p>
        </p:txBody>
      </p:sp>
      <p:cxnSp>
        <p:nvCxnSpPr>
          <p:cNvPr id="10" name="Прямая со стрелкой 9"/>
          <p:cNvCxnSpPr/>
          <p:nvPr/>
        </p:nvCxnSpPr>
        <p:spPr>
          <a:xfrm flipH="1">
            <a:off x="3275856" y="2090755"/>
            <a:ext cx="216024" cy="61816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Прямая со стрелкой 11"/>
          <p:cNvCxnSpPr/>
          <p:nvPr/>
        </p:nvCxnSpPr>
        <p:spPr>
          <a:xfrm>
            <a:off x="4139952" y="1988840"/>
            <a:ext cx="216024" cy="122413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Овал 12"/>
          <p:cNvSpPr/>
          <p:nvPr/>
        </p:nvSpPr>
        <p:spPr>
          <a:xfrm>
            <a:off x="2555776" y="2703108"/>
            <a:ext cx="1296144" cy="136815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замес полуфабрикатов</a:t>
            </a:r>
          </a:p>
        </p:txBody>
      </p:sp>
      <p:sp>
        <p:nvSpPr>
          <p:cNvPr id="14" name="Овал 13"/>
          <p:cNvSpPr/>
          <p:nvPr/>
        </p:nvSpPr>
        <p:spPr>
          <a:xfrm>
            <a:off x="3923928" y="3212976"/>
            <a:ext cx="1368152" cy="108012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транспортировку</a:t>
            </a:r>
          </a:p>
        </p:txBody>
      </p:sp>
      <p:cxnSp>
        <p:nvCxnSpPr>
          <p:cNvPr id="16" name="Прямая со стрелкой 15"/>
          <p:cNvCxnSpPr/>
          <p:nvPr/>
        </p:nvCxnSpPr>
        <p:spPr>
          <a:xfrm>
            <a:off x="5292080" y="1988840"/>
            <a:ext cx="288032" cy="10081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7" name="Овал 16"/>
          <p:cNvSpPr/>
          <p:nvPr/>
        </p:nvSpPr>
        <p:spPr>
          <a:xfrm>
            <a:off x="5292080" y="2996952"/>
            <a:ext cx="1368152" cy="1800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 </a:t>
            </a:r>
            <a:r>
              <a:rPr lang="ru-RU" dirty="0"/>
              <a:t>выпечку хлеба, его укладку</a:t>
            </a:r>
          </a:p>
        </p:txBody>
      </p:sp>
      <p:cxnSp>
        <p:nvCxnSpPr>
          <p:cNvPr id="19" name="Прямая со стрелкой 18"/>
          <p:cNvCxnSpPr/>
          <p:nvPr/>
        </p:nvCxnSpPr>
        <p:spPr>
          <a:xfrm>
            <a:off x="5976156" y="1988840"/>
            <a:ext cx="1548172" cy="20882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1" name="Овал 20"/>
          <p:cNvSpPr/>
          <p:nvPr/>
        </p:nvSpPr>
        <p:spPr>
          <a:xfrm>
            <a:off x="7010102" y="4071260"/>
            <a:ext cx="1738361" cy="93610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хранение</a:t>
            </a:r>
          </a:p>
        </p:txBody>
      </p:sp>
      <p:cxnSp>
        <p:nvCxnSpPr>
          <p:cNvPr id="23" name="Прямая со стрелкой 22"/>
          <p:cNvCxnSpPr/>
          <p:nvPr/>
        </p:nvCxnSpPr>
        <p:spPr>
          <a:xfrm flipH="1">
            <a:off x="2051720" y="1988840"/>
            <a:ext cx="720080" cy="255047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4" name="Овал 23"/>
          <p:cNvSpPr/>
          <p:nvPr/>
        </p:nvSpPr>
        <p:spPr>
          <a:xfrm>
            <a:off x="1007604" y="4293096"/>
            <a:ext cx="2088232" cy="20882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t>их брожение, разделку, в том числе окончательную </a:t>
            </a:r>
            <a:r>
              <a:rPr lang="ru-RU" sz="1600" dirty="0" err="1"/>
              <a:t>расстойку</a:t>
            </a:r>
            <a:r>
              <a:rPr lang="ru-RU" sz="1600" dirty="0"/>
              <a:t> и отделку</a:t>
            </a:r>
          </a:p>
        </p:txBody>
      </p:sp>
    </p:spTree>
    <p:extLst>
      <p:ext uri="{BB962C8B-B14F-4D97-AF65-F5344CB8AC3E}">
        <p14:creationId xmlns:p14="http://schemas.microsoft.com/office/powerpoint/2010/main" xmlns="" val="2532809264"/>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3" name="Picture 3"/>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5520" y="-487751"/>
            <a:ext cx="9468544" cy="751063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 name="TextBox 2"/>
          <p:cNvSpPr txBox="1"/>
          <p:nvPr/>
        </p:nvSpPr>
        <p:spPr>
          <a:xfrm>
            <a:off x="-59466" y="228497"/>
            <a:ext cx="7499668" cy="830997"/>
          </a:xfrm>
          <a:prstGeom prst="rect">
            <a:avLst/>
          </a:prstGeom>
          <a:noFill/>
        </p:spPr>
        <p:txBody>
          <a:bodyPr wrap="square" rtlCol="0">
            <a:spAutoFit/>
          </a:bodyPr>
          <a:lstStyle/>
          <a:p>
            <a:r>
              <a:rPr lang="ru-RU" sz="2400" dirty="0">
                <a:solidFill>
                  <a:srgbClr val="00B0F0"/>
                </a:solidFill>
              </a:rPr>
              <a:t>Технология приготовления хлеба может включать специальные </a:t>
            </a:r>
            <a:r>
              <a:rPr lang="ru-RU" sz="2400" dirty="0" smtClean="0">
                <a:solidFill>
                  <a:srgbClr val="00B0F0"/>
                </a:solidFill>
              </a:rPr>
              <a:t>стадии:</a:t>
            </a:r>
            <a:endParaRPr lang="ru-RU" sz="2400" dirty="0">
              <a:solidFill>
                <a:srgbClr val="00B0F0"/>
              </a:solidFill>
            </a:endParaRPr>
          </a:p>
        </p:txBody>
      </p:sp>
      <p:sp>
        <p:nvSpPr>
          <p:cNvPr id="4" name="TextBox 3"/>
          <p:cNvSpPr txBox="1"/>
          <p:nvPr/>
        </p:nvSpPr>
        <p:spPr>
          <a:xfrm>
            <a:off x="182036" y="1140146"/>
            <a:ext cx="9214382" cy="461665"/>
          </a:xfrm>
          <a:prstGeom prst="rect">
            <a:avLst/>
          </a:prstGeom>
          <a:noFill/>
        </p:spPr>
        <p:txBody>
          <a:bodyPr wrap="none" rtlCol="0">
            <a:spAutoFit/>
          </a:bodyPr>
          <a:lstStyle/>
          <a:p>
            <a:r>
              <a:rPr lang="ru-RU" sz="2400" dirty="0"/>
              <a:t>различные</a:t>
            </a:r>
            <a:r>
              <a:rPr lang="ru-RU" dirty="0"/>
              <a:t> </a:t>
            </a:r>
            <a:r>
              <a:rPr lang="ru-RU" sz="2400" dirty="0"/>
              <a:t>методы подготовки отдельных видов сырья</a:t>
            </a:r>
            <a:r>
              <a:rPr lang="ru-RU" dirty="0"/>
              <a:t>; </a:t>
            </a:r>
          </a:p>
        </p:txBody>
      </p:sp>
      <p:sp>
        <p:nvSpPr>
          <p:cNvPr id="5" name="TextBox 4"/>
          <p:cNvSpPr txBox="1"/>
          <p:nvPr/>
        </p:nvSpPr>
        <p:spPr>
          <a:xfrm>
            <a:off x="182036" y="1569094"/>
            <a:ext cx="8280920" cy="830997"/>
          </a:xfrm>
          <a:prstGeom prst="rect">
            <a:avLst/>
          </a:prstGeom>
          <a:noFill/>
        </p:spPr>
        <p:txBody>
          <a:bodyPr wrap="square" rtlCol="0">
            <a:spAutoFit/>
          </a:bodyPr>
          <a:lstStyle/>
          <a:p>
            <a:r>
              <a:rPr lang="ru-RU" sz="2400" dirty="0"/>
              <a:t>приготовление полуфабрикатов с определенными свойствами – заварок; </a:t>
            </a:r>
          </a:p>
        </p:txBody>
      </p:sp>
      <p:sp>
        <p:nvSpPr>
          <p:cNvPr id="6" name="TextBox 5"/>
          <p:cNvSpPr txBox="1"/>
          <p:nvPr/>
        </p:nvSpPr>
        <p:spPr>
          <a:xfrm>
            <a:off x="182036" y="2222907"/>
            <a:ext cx="4769254" cy="461665"/>
          </a:xfrm>
          <a:prstGeom prst="rect">
            <a:avLst/>
          </a:prstGeom>
          <a:noFill/>
        </p:spPr>
        <p:txBody>
          <a:bodyPr wrap="none" rtlCol="0">
            <a:spAutoFit/>
          </a:bodyPr>
          <a:lstStyle/>
          <a:p>
            <a:r>
              <a:rPr lang="ru-RU" sz="2400" dirty="0"/>
              <a:t>различных видов закваски; </a:t>
            </a:r>
          </a:p>
        </p:txBody>
      </p:sp>
      <p:sp>
        <p:nvSpPr>
          <p:cNvPr id="7" name="TextBox 6"/>
          <p:cNvSpPr txBox="1"/>
          <p:nvPr/>
        </p:nvSpPr>
        <p:spPr>
          <a:xfrm>
            <a:off x="188055" y="2596262"/>
            <a:ext cx="7749237" cy="461665"/>
          </a:xfrm>
          <a:prstGeom prst="rect">
            <a:avLst/>
          </a:prstGeom>
          <a:noFill/>
        </p:spPr>
        <p:txBody>
          <a:bodyPr wrap="none" rtlCol="0">
            <a:spAutoFit/>
          </a:bodyPr>
          <a:lstStyle/>
          <a:p>
            <a:r>
              <a:rPr lang="ru-RU" sz="2400" dirty="0"/>
              <a:t>бездрожжевого</a:t>
            </a:r>
            <a:r>
              <a:rPr lang="ru-RU" dirty="0"/>
              <a:t> </a:t>
            </a:r>
            <a:r>
              <a:rPr lang="ru-RU" sz="2400" dirty="0"/>
              <a:t>набухающего полуфабриката; </a:t>
            </a:r>
          </a:p>
        </p:txBody>
      </p:sp>
      <p:sp>
        <p:nvSpPr>
          <p:cNvPr id="8" name="TextBox 7"/>
          <p:cNvSpPr txBox="1"/>
          <p:nvPr/>
        </p:nvSpPr>
        <p:spPr>
          <a:xfrm>
            <a:off x="199668" y="2987346"/>
            <a:ext cx="9259266" cy="461665"/>
          </a:xfrm>
          <a:prstGeom prst="rect">
            <a:avLst/>
          </a:prstGeom>
          <a:noFill/>
        </p:spPr>
        <p:txBody>
          <a:bodyPr wrap="none" rtlCol="0">
            <a:spAutoFit/>
          </a:bodyPr>
          <a:lstStyle/>
          <a:p>
            <a:r>
              <a:rPr lang="ru-RU" sz="2400" dirty="0"/>
              <a:t>высокоосахаренных</a:t>
            </a:r>
            <a:r>
              <a:rPr lang="ru-RU" dirty="0"/>
              <a:t> </a:t>
            </a:r>
            <a:r>
              <a:rPr lang="ru-RU" sz="2400" dirty="0"/>
              <a:t>ферментативных полуфабрикатов; </a:t>
            </a:r>
          </a:p>
        </p:txBody>
      </p:sp>
      <p:sp>
        <p:nvSpPr>
          <p:cNvPr id="9" name="TextBox 8"/>
          <p:cNvSpPr txBox="1"/>
          <p:nvPr/>
        </p:nvSpPr>
        <p:spPr>
          <a:xfrm>
            <a:off x="188055" y="3361690"/>
            <a:ext cx="8885766" cy="400110"/>
          </a:xfrm>
          <a:prstGeom prst="rect">
            <a:avLst/>
          </a:prstGeom>
          <a:noFill/>
        </p:spPr>
        <p:txBody>
          <a:bodyPr wrap="none" rtlCol="0">
            <a:spAutoFit/>
          </a:bodyPr>
          <a:lstStyle/>
          <a:p>
            <a:r>
              <a:rPr lang="ru-RU" sz="2000" dirty="0"/>
              <a:t>заквасок с направленным культивированием микроорганизмов; </a:t>
            </a:r>
          </a:p>
        </p:txBody>
      </p:sp>
      <p:sp>
        <p:nvSpPr>
          <p:cNvPr id="10" name="TextBox 9"/>
          <p:cNvSpPr txBox="1"/>
          <p:nvPr/>
        </p:nvSpPr>
        <p:spPr>
          <a:xfrm>
            <a:off x="182036" y="3720435"/>
            <a:ext cx="3720890" cy="461665"/>
          </a:xfrm>
          <a:prstGeom prst="rect">
            <a:avLst/>
          </a:prstGeom>
          <a:noFill/>
        </p:spPr>
        <p:txBody>
          <a:bodyPr wrap="none" rtlCol="0">
            <a:spAutoFit/>
          </a:bodyPr>
          <a:lstStyle/>
          <a:p>
            <a:r>
              <a:rPr lang="ru-RU" sz="2400" dirty="0"/>
              <a:t>активацию дрожжей; </a:t>
            </a:r>
          </a:p>
        </p:txBody>
      </p:sp>
      <p:sp>
        <p:nvSpPr>
          <p:cNvPr id="11" name="TextBox 10"/>
          <p:cNvSpPr txBox="1"/>
          <p:nvPr/>
        </p:nvSpPr>
        <p:spPr>
          <a:xfrm>
            <a:off x="199668" y="4084569"/>
            <a:ext cx="5396029" cy="461665"/>
          </a:xfrm>
          <a:prstGeom prst="rect">
            <a:avLst/>
          </a:prstGeom>
          <a:noFill/>
        </p:spPr>
        <p:txBody>
          <a:bodyPr wrap="none" rtlCol="0">
            <a:spAutoFit/>
          </a:bodyPr>
          <a:lstStyle/>
          <a:p>
            <a:r>
              <a:rPr lang="ru-RU" sz="2400" dirty="0"/>
              <a:t>выращивание жидких дрожжей;</a:t>
            </a:r>
          </a:p>
        </p:txBody>
      </p:sp>
      <p:sp>
        <p:nvSpPr>
          <p:cNvPr id="12" name="TextBox 11"/>
          <p:cNvSpPr txBox="1"/>
          <p:nvPr/>
        </p:nvSpPr>
        <p:spPr>
          <a:xfrm>
            <a:off x="199668" y="4453901"/>
            <a:ext cx="7691529" cy="461665"/>
          </a:xfrm>
          <a:prstGeom prst="rect">
            <a:avLst/>
          </a:prstGeom>
          <a:noFill/>
        </p:spPr>
        <p:txBody>
          <a:bodyPr wrap="none" rtlCol="0">
            <a:spAutoFit/>
          </a:bodyPr>
          <a:lstStyle/>
          <a:p>
            <a:r>
              <a:rPr lang="ru-RU" sz="2400" dirty="0"/>
              <a:t>ошпарку тестовых заготовок, обжарку хлеба; </a:t>
            </a:r>
          </a:p>
        </p:txBody>
      </p:sp>
      <p:sp>
        <p:nvSpPr>
          <p:cNvPr id="13" name="TextBox 12"/>
          <p:cNvSpPr txBox="1"/>
          <p:nvPr/>
        </p:nvSpPr>
        <p:spPr>
          <a:xfrm>
            <a:off x="188055" y="4823233"/>
            <a:ext cx="1353256" cy="461665"/>
          </a:xfrm>
          <a:prstGeom prst="rect">
            <a:avLst/>
          </a:prstGeom>
          <a:noFill/>
        </p:spPr>
        <p:txBody>
          <a:bodyPr wrap="none" rtlCol="0">
            <a:spAutoFit/>
          </a:bodyPr>
          <a:lstStyle/>
          <a:p>
            <a:r>
              <a:rPr lang="ru-RU" sz="2400" dirty="0"/>
              <a:t>сушку</a:t>
            </a:r>
            <a:r>
              <a:rPr lang="ru-RU" dirty="0"/>
              <a:t>; </a:t>
            </a:r>
          </a:p>
        </p:txBody>
      </p:sp>
      <p:sp>
        <p:nvSpPr>
          <p:cNvPr id="14" name="TextBox 13"/>
          <p:cNvSpPr txBox="1"/>
          <p:nvPr/>
        </p:nvSpPr>
        <p:spPr>
          <a:xfrm>
            <a:off x="201122" y="5284897"/>
            <a:ext cx="8942878" cy="830997"/>
          </a:xfrm>
          <a:prstGeom prst="rect">
            <a:avLst/>
          </a:prstGeom>
          <a:noFill/>
        </p:spPr>
        <p:txBody>
          <a:bodyPr wrap="square" rtlCol="0">
            <a:spAutoFit/>
          </a:bodyPr>
          <a:lstStyle/>
          <a:p>
            <a:r>
              <a:rPr lang="ru-RU" sz="2400" dirty="0"/>
              <a:t>замораживание и дефростацию тестовых заготовок и другие.</a:t>
            </a:r>
          </a:p>
        </p:txBody>
      </p:sp>
    </p:spTree>
    <p:extLst>
      <p:ext uri="{BB962C8B-B14F-4D97-AF65-F5344CB8AC3E}">
        <p14:creationId xmlns:p14="http://schemas.microsoft.com/office/powerpoint/2010/main" xmlns="" val="1047142286"/>
      </p:ext>
    </p:extLst>
  </p:cSld>
  <p:clrMapOvr>
    <a:masterClrMapping/>
  </p:clrMapOvr>
  <p:transition spd="slow">
    <p:wheel spokes="1"/>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510" y="26292"/>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0" y="-9859"/>
            <a:ext cx="9144000" cy="5632311"/>
          </a:xfrm>
          <a:prstGeom prst="rect">
            <a:avLst/>
          </a:prstGeom>
        </p:spPr>
        <p:txBody>
          <a:bodyPr wrap="square">
            <a:spAutoFit/>
          </a:bodyPr>
          <a:lstStyle/>
          <a:p>
            <a:r>
              <a:rPr lang="ru-RU" sz="2000" dirty="0"/>
              <a:t>По виду и сорту муки хлебные изделия могут быть ржаные (из обойной, обдирной и сеяной муки), ржано-пшеничные (из смеси ржаной и пшеничной муки) и пшеничные (из муки высшего, 1-го, 2-го и обойной).</a:t>
            </a:r>
          </a:p>
          <a:p>
            <a:endParaRPr lang="ru-RU" sz="2000" dirty="0"/>
          </a:p>
          <a:p>
            <a:r>
              <a:rPr lang="ru-RU" sz="2000" dirty="0"/>
              <a:t>По рецептуре различают хлебные изделия простые, выпекаемые из муки, воды, соли и дрожжей; улучшенные, изготовляемые с добавлением сахара, жиров, яиц, молока, пряностей и т.д.; сдобные, содержащие большое количество сахара и жира.</a:t>
            </a:r>
          </a:p>
          <a:p>
            <a:endParaRPr lang="ru-RU" sz="2000" dirty="0"/>
          </a:p>
          <a:p>
            <a:r>
              <a:rPr lang="ru-RU" sz="2000" dirty="0"/>
              <a:t>По способу выпечки хлеб бывает формовой (выпекают в формах) и подовый (выпекают на поду).</a:t>
            </a:r>
          </a:p>
          <a:p>
            <a:endParaRPr lang="ru-RU" sz="2000" dirty="0"/>
          </a:p>
          <a:p>
            <a:r>
              <a:rPr lang="ru-RU" sz="2000" dirty="0"/>
              <a:t>По форме различают булки, батоны, калачи, плетённые и другие изделия.</a:t>
            </a:r>
          </a:p>
          <a:p>
            <a:endParaRPr lang="ru-RU" sz="2000" dirty="0"/>
          </a:p>
          <a:p>
            <a:r>
              <a:rPr lang="ru-RU" sz="2000" dirty="0"/>
              <a:t>По способу отпуска покупателям хлеб подразделяют на штучный, весовой. Последний поступает в продажу редко.</a:t>
            </a:r>
          </a:p>
          <a:p>
            <a:endParaRPr lang="ru-RU" sz="2000" dirty="0"/>
          </a:p>
          <a:p>
            <a:r>
              <a:rPr lang="ru-RU" sz="2000" dirty="0"/>
              <a:t>Хлеб из ржаной и ржано-пшеничной муки.</a:t>
            </a:r>
          </a:p>
        </p:txBody>
      </p:sp>
    </p:spTree>
    <p:extLst>
      <p:ext uri="{BB962C8B-B14F-4D97-AF65-F5344CB8AC3E}">
        <p14:creationId xmlns:p14="http://schemas.microsoft.com/office/powerpoint/2010/main" xmlns="" val="152944448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8577" y="22039"/>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107504" y="116632"/>
            <a:ext cx="3240360" cy="5940088"/>
          </a:xfrm>
          <a:prstGeom prst="rect">
            <a:avLst/>
          </a:prstGeom>
        </p:spPr>
        <p:txBody>
          <a:bodyPr wrap="square">
            <a:spAutoFit/>
          </a:bodyPr>
          <a:lstStyle/>
          <a:p>
            <a:r>
              <a:rPr lang="ru-RU" sz="2000" dirty="0">
                <a:solidFill>
                  <a:schemeClr val="tx2"/>
                </a:solidFill>
              </a:rPr>
              <a:t>Ржаной хлеб простой </a:t>
            </a:r>
            <a:r>
              <a:rPr lang="ru-RU" sz="2000" dirty="0" smtClean="0">
                <a:solidFill>
                  <a:schemeClr val="tx2"/>
                </a:solidFill>
              </a:rPr>
              <a:t>изготовляют </a:t>
            </a:r>
            <a:r>
              <a:rPr lang="ru-RU" sz="2000" dirty="0">
                <a:solidFill>
                  <a:schemeClr val="tx2"/>
                </a:solidFill>
              </a:rPr>
              <a:t>только из основного сырья6 муки ржаной (обдирной, обойной, сеяной), воды, соли, закваски. Ржаной простой хлеб выпекают из обойной муки весовым, формовым, подовым и штучным; масса - 0,5 и 1,4 кг. Ржаной заварной хлеб отличается от простого приготовлением теста, которое ставят на заварке. Благодаря этому хлеб приобретает сладковатый вкус. Выпекают только весовым, формовым, штучным; масса - 0,5 и 1 кг.</a:t>
            </a:r>
          </a:p>
        </p:txBody>
      </p:sp>
      <p:sp>
        <p:nvSpPr>
          <p:cNvPr id="3" name="Прямоугольник 2"/>
          <p:cNvSpPr/>
          <p:nvPr/>
        </p:nvSpPr>
        <p:spPr>
          <a:xfrm>
            <a:off x="3059832" y="161729"/>
            <a:ext cx="2376264" cy="5632311"/>
          </a:xfrm>
          <a:prstGeom prst="rect">
            <a:avLst/>
          </a:prstGeom>
        </p:spPr>
        <p:txBody>
          <a:bodyPr wrap="square">
            <a:spAutoFit/>
          </a:bodyPr>
          <a:lstStyle/>
          <a:p>
            <a:r>
              <a:rPr lang="ru-RU" sz="2000" dirty="0">
                <a:solidFill>
                  <a:schemeClr val="tx2">
                    <a:lumMod val="75000"/>
                  </a:schemeClr>
                </a:solidFill>
              </a:rPr>
              <a:t>Ржано-пшеничные сорта хлеба изготовляют из ржаной муки с добавлением пшеничной обойной или муки 2-го сорта. Ржано-пшеничный хлеб выпекают из муки ржаной обойной и пшеничной обойной массой 0,5 и 1 кг. Мякиш более светлый, кислотность меньше, чем у ржаного хлеба.</a:t>
            </a:r>
          </a:p>
        </p:txBody>
      </p:sp>
      <p:sp>
        <p:nvSpPr>
          <p:cNvPr id="4" name="Прямоугольник 3"/>
          <p:cNvSpPr/>
          <p:nvPr/>
        </p:nvSpPr>
        <p:spPr>
          <a:xfrm>
            <a:off x="5606752" y="161729"/>
            <a:ext cx="3069704" cy="3416320"/>
          </a:xfrm>
          <a:prstGeom prst="rect">
            <a:avLst/>
          </a:prstGeom>
        </p:spPr>
        <p:txBody>
          <a:bodyPr wrap="square">
            <a:spAutoFit/>
          </a:bodyPr>
          <a:lstStyle/>
          <a:p>
            <a:r>
              <a:rPr lang="ru-RU" sz="2400" dirty="0">
                <a:solidFill>
                  <a:schemeClr val="bg1">
                    <a:lumMod val="95000"/>
                    <a:lumOff val="5000"/>
                  </a:schemeClr>
                </a:solidFill>
              </a:rPr>
              <a:t>Пшеничное тесто готовят из всех сортов пшеничной муки (высшего, 1-го, 2-го сортов и обойной). По рецептуре он может простым и улучшенным.</a:t>
            </a:r>
          </a:p>
        </p:txBody>
      </p:sp>
    </p:spTree>
    <p:extLst>
      <p:ext uri="{BB962C8B-B14F-4D97-AF65-F5344CB8AC3E}">
        <p14:creationId xmlns:p14="http://schemas.microsoft.com/office/powerpoint/2010/main" xmlns="" val="3273923044"/>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5053084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53190" y="-991"/>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2123728" y="20030"/>
            <a:ext cx="5616624" cy="5693866"/>
          </a:xfrm>
          <a:prstGeom prst="rect">
            <a:avLst/>
          </a:prstGeom>
        </p:spPr>
        <p:txBody>
          <a:bodyPr wrap="square">
            <a:spAutoFit/>
          </a:bodyPr>
          <a:lstStyle/>
          <a:p>
            <a:r>
              <a:rPr lang="ru-RU" sz="2800" dirty="0">
                <a:solidFill>
                  <a:schemeClr val="accent1">
                    <a:lumMod val="75000"/>
                  </a:schemeClr>
                </a:solidFill>
              </a:rPr>
              <a:t>Сырьё,   применяемое   в   хлебопечении,   делят   на    основное    и вспомогательное.  К  основному  сырью  относят  муку,  соль  и   дрожжи.   В хлебопечении ржано-пшеничного хлеба используют ржаную муку разных  сортов  и пшеничную муку первого и  второго  сортов.  Воду  используют  питьевую. Для улучшения вкуса и консистенции теста добавляют 1-2 % соли.</a:t>
            </a:r>
          </a:p>
          <a:p>
            <a:r>
              <a:rPr lang="ru-RU" sz="2800" dirty="0">
                <a:solidFill>
                  <a:schemeClr val="accent1">
                    <a:lumMod val="75000"/>
                  </a:schemeClr>
                </a:solidFill>
              </a:rPr>
              <a:t>    </a:t>
            </a:r>
          </a:p>
        </p:txBody>
      </p:sp>
    </p:spTree>
    <p:extLst>
      <p:ext uri="{BB962C8B-B14F-4D97-AF65-F5344CB8AC3E}">
        <p14:creationId xmlns:p14="http://schemas.microsoft.com/office/powerpoint/2010/main" xmlns="" val="1503811486"/>
      </p:ext>
    </p:extLst>
  </p:cSld>
  <p:clrMapOvr>
    <a:masterClrMapping/>
  </p:clrMapOvr>
  <mc:AlternateContent xmlns:mc="http://schemas.openxmlformats.org/markup-compatibility/2006">
    <mc:Choice xmlns:p14="http://schemas.microsoft.com/office/powerpoint/2010/main" xmlns="" Requires="p14">
      <p:transition spd="slow" p14:dur="1300">
        <p14:pan dir="u"/>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2411760" y="404664"/>
            <a:ext cx="4572000" cy="4093428"/>
          </a:xfrm>
          <a:prstGeom prst="rect">
            <a:avLst/>
          </a:prstGeom>
        </p:spPr>
        <p:txBody>
          <a:bodyPr>
            <a:spAutoFit/>
          </a:bodyPr>
          <a:lstStyle/>
          <a:p>
            <a:r>
              <a:rPr lang="ru-RU" sz="2000" dirty="0">
                <a:solidFill>
                  <a:schemeClr val="tx2">
                    <a:lumMod val="50000"/>
                  </a:schemeClr>
                </a:solidFill>
              </a:rPr>
              <a:t>Процесс производства хлеба можно разделить на следующие производственные этапы:</a:t>
            </a:r>
          </a:p>
          <a:p>
            <a:r>
              <a:rPr lang="ru-RU" sz="2000" dirty="0">
                <a:solidFill>
                  <a:schemeClr val="tx2">
                    <a:lumMod val="50000"/>
                  </a:schemeClr>
                </a:solidFill>
              </a:rPr>
              <a:t>− подготовка сырья (просеивание муки, магнитная очистка, смешивание, отделение клейковины и др.)</a:t>
            </a:r>
          </a:p>
          <a:p>
            <a:r>
              <a:rPr lang="ru-RU" sz="2000" dirty="0">
                <a:solidFill>
                  <a:schemeClr val="tx2">
                    <a:lumMod val="50000"/>
                  </a:schemeClr>
                </a:solidFill>
              </a:rPr>
              <a:t>− замес теста</a:t>
            </a:r>
          </a:p>
          <a:p>
            <a:r>
              <a:rPr lang="ru-RU" sz="2000" dirty="0">
                <a:solidFill>
                  <a:schemeClr val="tx2">
                    <a:lumMod val="50000"/>
                  </a:schemeClr>
                </a:solidFill>
              </a:rPr>
              <a:t>− разрыхление и брожение теста</a:t>
            </a:r>
          </a:p>
          <a:p>
            <a:r>
              <a:rPr lang="ru-RU" sz="2000" dirty="0">
                <a:solidFill>
                  <a:schemeClr val="tx2">
                    <a:lumMod val="50000"/>
                  </a:schemeClr>
                </a:solidFill>
              </a:rPr>
              <a:t>− деление теста</a:t>
            </a:r>
          </a:p>
          <a:p>
            <a:r>
              <a:rPr lang="ru-RU" sz="2000" dirty="0">
                <a:solidFill>
                  <a:schemeClr val="tx2">
                    <a:lumMod val="50000"/>
                  </a:schemeClr>
                </a:solidFill>
              </a:rPr>
              <a:t>− формирование тестовых заготовок</a:t>
            </a:r>
          </a:p>
          <a:p>
            <a:r>
              <a:rPr lang="ru-RU" sz="2000" dirty="0">
                <a:solidFill>
                  <a:schemeClr val="tx2">
                    <a:lumMod val="50000"/>
                  </a:schemeClr>
                </a:solidFill>
              </a:rPr>
              <a:t>− выпечка</a:t>
            </a:r>
          </a:p>
          <a:p>
            <a:r>
              <a:rPr lang="ru-RU" sz="2000" dirty="0">
                <a:solidFill>
                  <a:schemeClr val="tx2">
                    <a:lumMod val="50000"/>
                  </a:schemeClr>
                </a:solidFill>
              </a:rPr>
              <a:t>− охлаждение</a:t>
            </a:r>
          </a:p>
          <a:p>
            <a:r>
              <a:rPr lang="ru-RU" sz="2000" dirty="0">
                <a:solidFill>
                  <a:schemeClr val="tx2">
                    <a:lumMod val="50000"/>
                  </a:schemeClr>
                </a:solidFill>
              </a:rPr>
              <a:t>− хранение. </a:t>
            </a:r>
          </a:p>
        </p:txBody>
      </p:sp>
    </p:spTree>
    <p:extLst>
      <p:ext uri="{BB962C8B-B14F-4D97-AF65-F5344CB8AC3E}">
        <p14:creationId xmlns:p14="http://schemas.microsoft.com/office/powerpoint/2010/main" xmlns="" val="3777970641"/>
      </p:ext>
    </p:extLst>
  </p:cSld>
  <p:clrMapOvr>
    <a:masterClrMapping/>
  </p:clrMapOvr>
  <mc:AlternateContent xmlns:mc="http://schemas.openxmlformats.org/markup-compatibility/2006">
    <mc:Choice xmlns:p14="http://schemas.microsoft.com/office/powerpoint/2010/main" xmlns="" Requires="p14">
      <p:transition spd="slow" p14:dur="1200">
        <p:dissolve/>
      </p:transition>
    </mc:Choice>
    <mc:Fallback>
      <p:transition spd="slow">
        <p:dissolv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2195736" y="332656"/>
            <a:ext cx="4572000" cy="4524315"/>
          </a:xfrm>
          <a:prstGeom prst="rect">
            <a:avLst/>
          </a:prstGeom>
        </p:spPr>
        <p:txBody>
          <a:bodyPr>
            <a:spAutoFit/>
          </a:bodyPr>
          <a:lstStyle/>
          <a:p>
            <a:r>
              <a:rPr lang="ru-RU" sz="2400" dirty="0"/>
              <a:t>Для производства хлеба требуется определенное оборудование, которое условно можно разделить на 4 группы:</a:t>
            </a:r>
          </a:p>
          <a:p>
            <a:r>
              <a:rPr lang="ru-RU" sz="2400" dirty="0"/>
              <a:t>− мукопросеиватели, дозаторы, фильтры, весы, водонагреватели</a:t>
            </a:r>
          </a:p>
          <a:p>
            <a:r>
              <a:rPr lang="ru-RU" sz="2400" dirty="0"/>
              <a:t>− тестомесильные машины</a:t>
            </a:r>
          </a:p>
          <a:p>
            <a:r>
              <a:rPr lang="ru-RU" sz="2400" dirty="0"/>
              <a:t>− </a:t>
            </a:r>
            <a:r>
              <a:rPr lang="ru-RU" sz="2400" dirty="0" smtClean="0"/>
              <a:t>тестоделители, </a:t>
            </a:r>
            <a:r>
              <a:rPr lang="ru-RU" sz="2400" dirty="0"/>
              <a:t>округлители, тестораскаточные и тестозакаточные машины</a:t>
            </a:r>
          </a:p>
          <a:p>
            <a:r>
              <a:rPr lang="ru-RU" sz="2400" dirty="0"/>
              <a:t>− расстойные и пекарские шкафы и печи. </a:t>
            </a:r>
          </a:p>
        </p:txBody>
      </p:sp>
    </p:spTree>
    <p:extLst>
      <p:ext uri="{BB962C8B-B14F-4D97-AF65-F5344CB8AC3E}">
        <p14:creationId xmlns:p14="http://schemas.microsoft.com/office/powerpoint/2010/main" xmlns="" val="3470840275"/>
      </p:ext>
    </p:extLst>
  </p:cSld>
  <p:clrMapOvr>
    <a:masterClrMapping/>
  </p:clrMapOvr>
  <mc:AlternateContent xmlns:mc="http://schemas.openxmlformats.org/markup-compatibility/2006">
    <mc:Choice xmlns:p14="http://schemas.microsoft.com/office/powerpoint/2010/main" xmlns="" Requires="p14">
      <p:transition spd="slow" p14:dur="1200">
        <p14:prism/>
      </p:transition>
    </mc:Choice>
    <mc:Fallback>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95739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1619672" y="332656"/>
            <a:ext cx="6048672" cy="584775"/>
          </a:xfrm>
          <a:prstGeom prst="rect">
            <a:avLst/>
          </a:prstGeom>
        </p:spPr>
        <p:txBody>
          <a:bodyPr wrap="square">
            <a:spAutoFit/>
          </a:bodyPr>
          <a:lstStyle/>
          <a:p>
            <a:r>
              <a:rPr lang="ru-RU" sz="3200" dirty="0" smtClean="0"/>
              <a:t>                   </a:t>
            </a:r>
            <a:r>
              <a:rPr lang="ru-RU" sz="3200" dirty="0" smtClean="0">
                <a:solidFill>
                  <a:schemeClr val="tx2">
                    <a:lumMod val="50000"/>
                  </a:schemeClr>
                </a:solidFill>
              </a:rPr>
              <a:t>Анализ </a:t>
            </a:r>
            <a:r>
              <a:rPr lang="ru-RU" sz="3200" dirty="0">
                <a:solidFill>
                  <a:schemeClr val="tx2">
                    <a:lumMod val="50000"/>
                  </a:schemeClr>
                </a:solidFill>
              </a:rPr>
              <a:t>рисков</a:t>
            </a:r>
          </a:p>
        </p:txBody>
      </p:sp>
      <p:sp>
        <p:nvSpPr>
          <p:cNvPr id="3" name="Прямоугольник 2"/>
          <p:cNvSpPr/>
          <p:nvPr/>
        </p:nvSpPr>
        <p:spPr>
          <a:xfrm>
            <a:off x="75775" y="1268760"/>
            <a:ext cx="4572000" cy="3416320"/>
          </a:xfrm>
          <a:prstGeom prst="rect">
            <a:avLst/>
          </a:prstGeom>
        </p:spPr>
        <p:txBody>
          <a:bodyPr>
            <a:spAutoFit/>
          </a:bodyPr>
          <a:lstStyle/>
          <a:p>
            <a:r>
              <a:rPr lang="ru-RU" sz="2400" dirty="0" smtClean="0">
                <a:solidFill>
                  <a:schemeClr val="bg2">
                    <a:lumMod val="60000"/>
                    <a:lumOff val="40000"/>
                  </a:schemeClr>
                </a:solidFill>
              </a:rPr>
              <a:t>−при подготовке </a:t>
            </a:r>
            <a:r>
              <a:rPr lang="ru-RU" sz="2400" dirty="0">
                <a:solidFill>
                  <a:schemeClr val="bg2">
                    <a:lumMod val="60000"/>
                    <a:lumOff val="40000"/>
                  </a:schemeClr>
                </a:solidFill>
              </a:rPr>
              <a:t>сырья (просеивание муки, магнитная очистка, смешивание, отделение клейковины и др.)</a:t>
            </a:r>
          </a:p>
          <a:p>
            <a:r>
              <a:rPr lang="ru-RU" sz="2400" dirty="0">
                <a:solidFill>
                  <a:schemeClr val="bg2">
                    <a:lumMod val="60000"/>
                    <a:lumOff val="40000"/>
                  </a:schemeClr>
                </a:solidFill>
              </a:rPr>
              <a:t>− </a:t>
            </a:r>
            <a:r>
              <a:rPr lang="ru-RU" sz="2400" dirty="0" smtClean="0">
                <a:solidFill>
                  <a:schemeClr val="bg2">
                    <a:lumMod val="60000"/>
                    <a:lumOff val="40000"/>
                  </a:schemeClr>
                </a:solidFill>
              </a:rPr>
              <a:t>при замесе </a:t>
            </a:r>
            <a:r>
              <a:rPr lang="ru-RU" sz="2400" dirty="0">
                <a:solidFill>
                  <a:schemeClr val="bg2">
                    <a:lumMod val="60000"/>
                    <a:lumOff val="40000"/>
                  </a:schemeClr>
                </a:solidFill>
              </a:rPr>
              <a:t>теста</a:t>
            </a:r>
          </a:p>
          <a:p>
            <a:r>
              <a:rPr lang="ru-RU" sz="2400" dirty="0">
                <a:solidFill>
                  <a:schemeClr val="bg2">
                    <a:lumMod val="60000"/>
                    <a:lumOff val="40000"/>
                  </a:schemeClr>
                </a:solidFill>
              </a:rPr>
              <a:t>− </a:t>
            </a:r>
            <a:r>
              <a:rPr lang="ru-RU" sz="2400" dirty="0" smtClean="0">
                <a:solidFill>
                  <a:schemeClr val="bg2">
                    <a:lumMod val="60000"/>
                    <a:lumOff val="40000"/>
                  </a:schemeClr>
                </a:solidFill>
              </a:rPr>
              <a:t>при разрыхлении </a:t>
            </a:r>
            <a:r>
              <a:rPr lang="ru-RU" sz="2400" dirty="0">
                <a:solidFill>
                  <a:schemeClr val="bg2">
                    <a:lumMod val="60000"/>
                    <a:lumOff val="40000"/>
                  </a:schemeClr>
                </a:solidFill>
              </a:rPr>
              <a:t>и </a:t>
            </a:r>
            <a:r>
              <a:rPr lang="ru-RU" sz="2400" dirty="0" smtClean="0">
                <a:solidFill>
                  <a:schemeClr val="bg2">
                    <a:lumMod val="60000"/>
                    <a:lumOff val="40000"/>
                  </a:schemeClr>
                </a:solidFill>
              </a:rPr>
              <a:t>брожении теста</a:t>
            </a:r>
            <a:endParaRPr lang="ru-RU" sz="2400" dirty="0">
              <a:solidFill>
                <a:schemeClr val="bg2">
                  <a:lumMod val="60000"/>
                  <a:lumOff val="40000"/>
                </a:schemeClr>
              </a:solidFill>
            </a:endParaRPr>
          </a:p>
          <a:p>
            <a:r>
              <a:rPr lang="ru-RU" sz="2400" dirty="0" smtClean="0">
                <a:solidFill>
                  <a:schemeClr val="bg2">
                    <a:lumMod val="60000"/>
                    <a:lumOff val="40000"/>
                  </a:schemeClr>
                </a:solidFill>
              </a:rPr>
              <a:t>− при охлаждении</a:t>
            </a:r>
            <a:endParaRPr lang="ru-RU" sz="2400" dirty="0">
              <a:solidFill>
                <a:schemeClr val="bg2">
                  <a:lumMod val="60000"/>
                  <a:lumOff val="40000"/>
                </a:schemeClr>
              </a:solidFill>
            </a:endParaRPr>
          </a:p>
          <a:p>
            <a:r>
              <a:rPr lang="ru-RU" sz="2400" dirty="0">
                <a:solidFill>
                  <a:schemeClr val="bg2">
                    <a:lumMod val="60000"/>
                    <a:lumOff val="40000"/>
                  </a:schemeClr>
                </a:solidFill>
              </a:rPr>
              <a:t>− </a:t>
            </a:r>
            <a:r>
              <a:rPr lang="ru-RU" sz="2400" dirty="0" smtClean="0">
                <a:solidFill>
                  <a:schemeClr val="bg2">
                    <a:lumMod val="60000"/>
                    <a:lumOff val="40000"/>
                  </a:schemeClr>
                </a:solidFill>
              </a:rPr>
              <a:t>при хранении. </a:t>
            </a:r>
            <a:endParaRPr lang="ru-RU" sz="2400" dirty="0">
              <a:solidFill>
                <a:schemeClr val="bg2">
                  <a:lumMod val="60000"/>
                  <a:lumOff val="40000"/>
                </a:schemeClr>
              </a:solidFill>
            </a:endParaRPr>
          </a:p>
        </p:txBody>
      </p:sp>
    </p:spTree>
    <p:extLst>
      <p:ext uri="{BB962C8B-B14F-4D97-AF65-F5344CB8AC3E}">
        <p14:creationId xmlns:p14="http://schemas.microsoft.com/office/powerpoint/2010/main" xmlns="" val="979853777"/>
      </p:ext>
    </p:extLst>
  </p:cSld>
  <p:clrMapOvr>
    <a:masterClrMapping/>
  </p:clrMapOvr>
  <mc:AlternateContent xmlns:mc="http://schemas.openxmlformats.org/markup-compatibility/2006">
    <mc:Choice xmlns:p14="http://schemas.microsoft.com/office/powerpoint/2010/main" xmlns=""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684282613"/>
      </p:ext>
    </p:extLst>
  </p:cSld>
  <p:clrMapOvr>
    <a:masterClrMapping/>
  </p:clrMapOvr>
  <mc:AlternateContent xmlns:mc="http://schemas.openxmlformats.org/markup-compatibility/2006">
    <mc:Choice xmlns:p14="http://schemas.microsoft.com/office/powerpoint/2010/main" xmlns=""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9525" y="0"/>
            <a:ext cx="9163050" cy="702939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19893632"/>
      </p:ext>
    </p:extLst>
  </p:cSld>
  <p:clrMapOvr>
    <a:masterClrMapping/>
  </p:clrMapOvr>
  <mc:AlternateContent xmlns:mc="http://schemas.openxmlformats.org/markup-compatibility/2006">
    <mc:Choice xmlns:p14="http://schemas.microsoft.com/office/powerpoint/2010/main" xmlns=""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4294967295"/>
          </p:nvPr>
        </p:nvSpPr>
        <p:spPr>
          <a:xfrm>
            <a:off x="928662" y="1357298"/>
            <a:ext cx="7500990" cy="4999052"/>
          </a:xfrm>
        </p:spPr>
        <p:txBody>
          <a:bodyPr>
            <a:normAutofit/>
          </a:bodyPr>
          <a:lstStyle/>
          <a:p>
            <a:pPr algn="ctr">
              <a:buNone/>
            </a:pPr>
            <a:r>
              <a:rPr lang="ru-RU" sz="6000" dirty="0" smtClean="0"/>
              <a:t>СПАСИБО</a:t>
            </a:r>
          </a:p>
          <a:p>
            <a:pPr algn="ctr">
              <a:buNone/>
            </a:pPr>
            <a:r>
              <a:rPr lang="ru-RU" sz="6000" dirty="0" smtClean="0"/>
              <a:t> ЗА</a:t>
            </a:r>
          </a:p>
          <a:p>
            <a:pPr algn="ctr">
              <a:buNone/>
            </a:pPr>
            <a:r>
              <a:rPr lang="ru-RU" sz="6000" dirty="0" smtClean="0"/>
              <a:t> ВНИМАНИЕ !</a:t>
            </a:r>
            <a:endParaRPr lang="ru-RU" sz="6000" dirty="0"/>
          </a:p>
        </p:txBody>
      </p:sp>
    </p:spTree>
  </p:cSld>
  <p:clrMapOvr>
    <a:masterClrMapping/>
  </p:clrMapOvr>
  <p:transition>
    <p:newsflash/>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0" y="474345"/>
            <a:ext cx="9144000" cy="5262979"/>
          </a:xfrm>
          <a:prstGeom prst="rect">
            <a:avLst/>
          </a:prstGeom>
        </p:spPr>
        <p:txBody>
          <a:bodyPr wrap="square">
            <a:spAutoFit/>
          </a:bodyPr>
          <a:lstStyle/>
          <a:p>
            <a:r>
              <a:rPr lang="ru-RU" sz="2400" dirty="0"/>
              <a:t>Качество можно определить при помощи очень разных параметров. Так, например, для торговли важны такие параметры качества как срок хранения и идентичность продуктов питания; для конечных потребителей – питательные и физиологические свойства продукта, вкус, запах, внешний вид, и, конечно же, безопасность для здоровья. Обеспечение безопасности продуктов питания для любой страны является одним из факторов государственной безопасности. Именно поэтому данному параметру качества продуктов питания уделяется такое большое внимание: существуют соответствующие стандарты и правила производственной гигиены и санитарии; уполномоченные государственные службы осуществляют контроль доброкачественности продуктов питания. </a:t>
            </a:r>
          </a:p>
        </p:txBody>
      </p:sp>
    </p:spTree>
    <p:extLst>
      <p:ext uri="{BB962C8B-B14F-4D97-AF65-F5344CB8AC3E}">
        <p14:creationId xmlns:p14="http://schemas.microsoft.com/office/powerpoint/2010/main" xmlns="" val="1951513534"/>
      </p:ext>
    </p:extLst>
  </p:cSld>
  <p:clrMapOvr>
    <a:masterClrMapping/>
  </p:clrMapOvr>
  <p:transition spd="slow">
    <p:cov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84960935"/>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104013113"/>
      </p:ext>
    </p:extLst>
  </p:cSld>
  <p:clrMapOvr>
    <a:masterClrMapping/>
  </p:clrMapOvr>
  <mc:AlternateContent xmlns:mc="http://schemas.openxmlformats.org/markup-compatibility/2006">
    <mc:Choice xmlns:p14="http://schemas.microsoft.com/office/powerpoint/2010/main" xmlns="" Requires="p14">
      <p:transition p14:dur="100">
        <p:cut/>
      </p:transition>
    </mc:Choice>
    <mc:Fallback>
      <p:transition>
        <p:cu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1" y="0"/>
            <a:ext cx="9007829" cy="6858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a:xfrm>
            <a:off x="457200" y="0"/>
            <a:ext cx="5791200" cy="1524318"/>
          </a:xfrm>
        </p:spPr>
        <p:txBody>
          <a:bodyPr>
            <a:normAutofit fontScale="90000"/>
          </a:bodyPr>
          <a:lstStyle/>
          <a:p>
            <a:r>
              <a:rPr lang="ru-RU" dirty="0"/>
              <a:t>Сущность и порядок разработки системы качества ХАССП</a:t>
            </a:r>
          </a:p>
        </p:txBody>
      </p:sp>
      <p:sp>
        <p:nvSpPr>
          <p:cNvPr id="3" name="TextBox 2"/>
          <p:cNvSpPr txBox="1"/>
          <p:nvPr/>
        </p:nvSpPr>
        <p:spPr>
          <a:xfrm>
            <a:off x="467544" y="1405431"/>
            <a:ext cx="7056784" cy="4401205"/>
          </a:xfrm>
          <a:prstGeom prst="rect">
            <a:avLst/>
          </a:prstGeom>
          <a:noFill/>
        </p:spPr>
        <p:txBody>
          <a:bodyPr wrap="square" rtlCol="0">
            <a:spAutoFit/>
          </a:bodyPr>
          <a:lstStyle/>
          <a:p>
            <a:r>
              <a:rPr lang="ru-RU" sz="2000" dirty="0">
                <a:solidFill>
                  <a:srgbClr val="002060"/>
                </a:solidFill>
              </a:rPr>
              <a:t>Система ХАССП обеспечивает контроль на всех этапах пищевой цепи, любой точке процесса производства, хранения и реализации продукции, где могут возникнуть опасные ситуации.</a:t>
            </a:r>
          </a:p>
          <a:p>
            <a:r>
              <a:rPr lang="ru-RU" sz="2000" dirty="0" smtClean="0">
                <a:solidFill>
                  <a:srgbClr val="002060"/>
                </a:solidFill>
              </a:rPr>
              <a:t>При </a:t>
            </a:r>
            <a:r>
              <a:rPr lang="ru-RU" sz="2000" dirty="0">
                <a:solidFill>
                  <a:srgbClr val="002060"/>
                </a:solidFill>
              </a:rPr>
              <a:t>этом особое внимание обращено на критические точки контроля, в которых все виды риска, связанные с употреблением пищевых продуктов, могут быть предотвращены, устранены и снижены до приемлемого уровня в результате целенаправленных мер контроля.</a:t>
            </a:r>
          </a:p>
          <a:p>
            <a:r>
              <a:rPr lang="ru-RU" sz="2000" dirty="0" smtClean="0">
                <a:solidFill>
                  <a:srgbClr val="002060"/>
                </a:solidFill>
              </a:rPr>
              <a:t>Для </a:t>
            </a:r>
            <a:r>
              <a:rPr lang="ru-RU" sz="2000" dirty="0">
                <a:solidFill>
                  <a:srgbClr val="002060"/>
                </a:solidFill>
              </a:rPr>
              <a:t>внедрения системы ХАССП мы обязаны не только исследовать и описать свой собственный продукт и методы производства, но и применить эту систему к поставщикам сырья, вспомогательным материалам, а также системе оптовой и розничной торговли</a:t>
            </a:r>
            <a:r>
              <a:rPr lang="ru-RU" sz="2000" dirty="0" smtClean="0">
                <a:solidFill>
                  <a:srgbClr val="002060"/>
                </a:solidFill>
              </a:rPr>
              <a:t>.</a:t>
            </a:r>
            <a:endParaRPr lang="ru-RU" sz="2000" dirty="0">
              <a:solidFill>
                <a:srgbClr val="002060"/>
              </a:solidFill>
            </a:endParaRPr>
          </a:p>
        </p:txBody>
      </p:sp>
    </p:spTree>
    <p:extLst>
      <p:ext uri="{BB962C8B-B14F-4D97-AF65-F5344CB8AC3E}">
        <p14:creationId xmlns:p14="http://schemas.microsoft.com/office/powerpoint/2010/main" xmlns="" val="331179620"/>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0" y="33162"/>
            <a:ext cx="9036496" cy="68248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Заголовок 1"/>
          <p:cNvSpPr>
            <a:spLocks noGrp="1"/>
          </p:cNvSpPr>
          <p:nvPr>
            <p:ph type="title"/>
          </p:nvPr>
        </p:nvSpPr>
        <p:spPr/>
        <p:txBody>
          <a:bodyPr>
            <a:normAutofit fontScale="90000"/>
          </a:bodyPr>
          <a:lstStyle/>
          <a:p>
            <a:r>
              <a:rPr lang="ru-RU" dirty="0"/>
              <a:t>Система качества ХАССП включает в себя 11 разделов:</a:t>
            </a:r>
          </a:p>
        </p:txBody>
      </p:sp>
      <p:sp>
        <p:nvSpPr>
          <p:cNvPr id="3" name="Объект 2"/>
          <p:cNvSpPr>
            <a:spLocks noGrp="1"/>
          </p:cNvSpPr>
          <p:nvPr>
            <p:ph idx="1"/>
          </p:nvPr>
        </p:nvSpPr>
        <p:spPr/>
        <p:txBody>
          <a:bodyPr>
            <a:noAutofit/>
          </a:bodyPr>
          <a:lstStyle/>
          <a:p>
            <a:pPr>
              <a:spcBef>
                <a:spcPts val="0"/>
              </a:spcBef>
              <a:spcAft>
                <a:spcPts val="0"/>
              </a:spcAft>
            </a:pPr>
            <a:r>
              <a:rPr lang="ru-RU" sz="2400" dirty="0">
                <a:solidFill>
                  <a:srgbClr val="00B050"/>
                </a:solidFill>
              </a:rPr>
              <a:t>- введение и область распространения системы;</a:t>
            </a:r>
          </a:p>
          <a:p>
            <a:pPr marL="342900" indent="-342900">
              <a:spcBef>
                <a:spcPts val="0"/>
              </a:spcBef>
              <a:spcAft>
                <a:spcPts val="0"/>
              </a:spcAft>
              <a:buFontTx/>
              <a:buChar char="-"/>
            </a:pPr>
            <a:r>
              <a:rPr lang="ru-RU" sz="2400" dirty="0" smtClean="0">
                <a:solidFill>
                  <a:srgbClr val="00B050"/>
                </a:solidFill>
              </a:rPr>
              <a:t>политика </a:t>
            </a:r>
            <a:r>
              <a:rPr lang="ru-RU" sz="2400" dirty="0">
                <a:solidFill>
                  <a:srgbClr val="00B050"/>
                </a:solidFill>
              </a:rPr>
              <a:t>руководства предприятия в </a:t>
            </a:r>
            <a:r>
              <a:rPr lang="ru-RU" sz="2400" dirty="0" smtClean="0">
                <a:solidFill>
                  <a:srgbClr val="00B050"/>
                </a:solidFill>
              </a:rPr>
              <a:t>области</a:t>
            </a:r>
          </a:p>
          <a:p>
            <a:pPr marL="342900" indent="-342900">
              <a:spcBef>
                <a:spcPts val="0"/>
              </a:spcBef>
              <a:spcAft>
                <a:spcPts val="0"/>
              </a:spcAft>
              <a:buFontTx/>
              <a:buChar char="-"/>
            </a:pPr>
            <a:r>
              <a:rPr lang="ru-RU" sz="2400" dirty="0" smtClean="0">
                <a:solidFill>
                  <a:srgbClr val="00B050"/>
                </a:solidFill>
              </a:rPr>
              <a:t>качества </a:t>
            </a:r>
            <a:r>
              <a:rPr lang="ru-RU" sz="2400" dirty="0">
                <a:solidFill>
                  <a:srgbClr val="00B050"/>
                </a:solidFill>
              </a:rPr>
              <a:t>и безопасности выпускаемой продукции</a:t>
            </a:r>
            <a:r>
              <a:rPr lang="ru-RU" sz="2400" dirty="0" smtClean="0">
                <a:solidFill>
                  <a:srgbClr val="00B050"/>
                </a:solidFill>
              </a:rPr>
              <a:t>;</a:t>
            </a:r>
          </a:p>
          <a:p>
            <a:pPr>
              <a:spcBef>
                <a:spcPts val="0"/>
              </a:spcBef>
              <a:spcAft>
                <a:spcPts val="0"/>
              </a:spcAft>
            </a:pPr>
            <a:r>
              <a:rPr lang="ru-RU" sz="2400" dirty="0" smtClean="0">
                <a:solidFill>
                  <a:srgbClr val="00B050"/>
                </a:solidFill>
              </a:rPr>
              <a:t>- </a:t>
            </a:r>
            <a:r>
              <a:rPr lang="ru-RU" sz="2400" dirty="0">
                <a:solidFill>
                  <a:srgbClr val="00B050"/>
                </a:solidFill>
              </a:rPr>
              <a:t>приказ о создании рабочей группы по разработке </a:t>
            </a:r>
            <a:r>
              <a:rPr lang="ru-RU" sz="2400" dirty="0" smtClean="0">
                <a:solidFill>
                  <a:srgbClr val="00B050"/>
                </a:solidFill>
              </a:rPr>
              <a:t>  системы </a:t>
            </a:r>
            <a:r>
              <a:rPr lang="ru-RU" sz="2400" dirty="0">
                <a:solidFill>
                  <a:srgbClr val="00B050"/>
                </a:solidFill>
              </a:rPr>
              <a:t>ХАССП;</a:t>
            </a:r>
          </a:p>
          <a:p>
            <a:pPr>
              <a:spcBef>
                <a:spcPts val="0"/>
              </a:spcBef>
              <a:spcAft>
                <a:spcPts val="0"/>
              </a:spcAft>
            </a:pPr>
            <a:r>
              <a:rPr lang="ru-RU" sz="2400" dirty="0" smtClean="0">
                <a:solidFill>
                  <a:srgbClr val="00B050"/>
                </a:solidFill>
              </a:rPr>
              <a:t>- </a:t>
            </a:r>
            <a:r>
              <a:rPr lang="ru-RU" sz="2400" dirty="0">
                <a:solidFill>
                  <a:srgbClr val="00B050"/>
                </a:solidFill>
              </a:rPr>
              <a:t>информация о продукции;</a:t>
            </a:r>
          </a:p>
          <a:p>
            <a:pPr>
              <a:spcBef>
                <a:spcPts val="0"/>
              </a:spcBef>
              <a:spcAft>
                <a:spcPts val="0"/>
              </a:spcAft>
            </a:pPr>
            <a:r>
              <a:rPr lang="ru-RU" sz="2400" dirty="0" smtClean="0">
                <a:solidFill>
                  <a:srgbClr val="00B050"/>
                </a:solidFill>
              </a:rPr>
              <a:t>- </a:t>
            </a:r>
            <a:r>
              <a:rPr lang="ru-RU" sz="2400" dirty="0">
                <a:solidFill>
                  <a:srgbClr val="00B050"/>
                </a:solidFill>
              </a:rPr>
              <a:t>информация о производстве;</a:t>
            </a:r>
          </a:p>
          <a:p>
            <a:pPr>
              <a:spcBef>
                <a:spcPts val="0"/>
              </a:spcBef>
              <a:spcAft>
                <a:spcPts val="0"/>
              </a:spcAft>
            </a:pPr>
            <a:r>
              <a:rPr lang="ru-RU" sz="2400" dirty="0" smtClean="0">
                <a:solidFill>
                  <a:srgbClr val="00B050"/>
                </a:solidFill>
              </a:rPr>
              <a:t>- </a:t>
            </a:r>
            <a:r>
              <a:rPr lang="ru-RU" sz="2400" dirty="0">
                <a:solidFill>
                  <a:srgbClr val="00B050"/>
                </a:solidFill>
              </a:rPr>
              <a:t>виды опасностей;</a:t>
            </a:r>
          </a:p>
          <a:p>
            <a:pPr>
              <a:spcBef>
                <a:spcPts val="0"/>
              </a:spcBef>
              <a:spcAft>
                <a:spcPts val="0"/>
              </a:spcAft>
            </a:pPr>
            <a:r>
              <a:rPr lang="ru-RU" sz="2400" dirty="0" smtClean="0">
                <a:solidFill>
                  <a:srgbClr val="00B050"/>
                </a:solidFill>
              </a:rPr>
              <a:t>- </a:t>
            </a:r>
            <a:r>
              <a:rPr lang="ru-RU" sz="2400" dirty="0">
                <a:solidFill>
                  <a:srgbClr val="00B050"/>
                </a:solidFill>
              </a:rPr>
              <a:t>планово-предупреждающие действия;</a:t>
            </a:r>
          </a:p>
          <a:p>
            <a:pPr>
              <a:spcBef>
                <a:spcPts val="0"/>
              </a:spcBef>
              <a:spcAft>
                <a:spcPts val="0"/>
              </a:spcAft>
            </a:pPr>
            <a:r>
              <a:rPr lang="ru-RU" sz="2400" dirty="0" smtClean="0">
                <a:solidFill>
                  <a:srgbClr val="00B050"/>
                </a:solidFill>
              </a:rPr>
              <a:t>- </a:t>
            </a:r>
            <a:r>
              <a:rPr lang="ru-RU" sz="2400" dirty="0">
                <a:solidFill>
                  <a:srgbClr val="00B050"/>
                </a:solidFill>
              </a:rPr>
              <a:t>критические контрольные точки;</a:t>
            </a:r>
          </a:p>
          <a:p>
            <a:pPr>
              <a:spcBef>
                <a:spcPts val="0"/>
              </a:spcBef>
              <a:spcAft>
                <a:spcPts val="0"/>
              </a:spcAft>
            </a:pPr>
            <a:r>
              <a:rPr lang="ru-RU" sz="2400" dirty="0" smtClean="0">
                <a:solidFill>
                  <a:srgbClr val="00B050"/>
                </a:solidFill>
              </a:rPr>
              <a:t>- </a:t>
            </a:r>
            <a:r>
              <a:rPr lang="ru-RU" sz="2400" dirty="0">
                <a:solidFill>
                  <a:srgbClr val="00B050"/>
                </a:solidFill>
              </a:rPr>
              <a:t>рабочие листы ХАССП;</a:t>
            </a:r>
          </a:p>
          <a:p>
            <a:pPr>
              <a:spcBef>
                <a:spcPts val="0"/>
              </a:spcBef>
              <a:spcAft>
                <a:spcPts val="0"/>
              </a:spcAft>
            </a:pPr>
            <a:r>
              <a:rPr lang="ru-RU" sz="2400" dirty="0" smtClean="0">
                <a:solidFill>
                  <a:srgbClr val="00B050"/>
                </a:solidFill>
              </a:rPr>
              <a:t>- </a:t>
            </a:r>
            <a:r>
              <a:rPr lang="ru-RU" sz="2400" dirty="0">
                <a:solidFill>
                  <a:srgbClr val="00B050"/>
                </a:solidFill>
              </a:rPr>
              <a:t>внутренние проверки системы ХАССП;</a:t>
            </a:r>
          </a:p>
          <a:p>
            <a:pPr>
              <a:spcBef>
                <a:spcPts val="0"/>
              </a:spcBef>
              <a:spcAft>
                <a:spcPts val="0"/>
              </a:spcAft>
            </a:pPr>
            <a:r>
              <a:rPr lang="ru-RU" sz="2400" dirty="0" smtClean="0">
                <a:solidFill>
                  <a:srgbClr val="00B050"/>
                </a:solidFill>
              </a:rPr>
              <a:t>- </a:t>
            </a:r>
            <a:r>
              <a:rPr lang="ru-RU" sz="2400" dirty="0">
                <a:solidFill>
                  <a:srgbClr val="00B050"/>
                </a:solidFill>
              </a:rPr>
              <a:t>ведение документации ХАССП.</a:t>
            </a:r>
          </a:p>
        </p:txBody>
      </p:sp>
    </p:spTree>
    <p:extLst>
      <p:ext uri="{BB962C8B-B14F-4D97-AF65-F5344CB8AC3E}">
        <p14:creationId xmlns:p14="http://schemas.microsoft.com/office/powerpoint/2010/main" xmlns="" val="4216467950"/>
      </p:ext>
    </p:extLst>
  </p:cSld>
  <p:clrMapOvr>
    <a:masterClrMapping/>
  </p:clrMapOvr>
  <p:transition spd="slow">
    <p:pull/>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4236" y="-9939"/>
            <a:ext cx="9119763" cy="686793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TextBox 6"/>
          <p:cNvSpPr txBox="1"/>
          <p:nvPr/>
        </p:nvSpPr>
        <p:spPr>
          <a:xfrm>
            <a:off x="623255" y="-9939"/>
            <a:ext cx="7992887" cy="6124754"/>
          </a:xfrm>
          <a:prstGeom prst="rect">
            <a:avLst/>
          </a:prstGeom>
          <a:noFill/>
        </p:spPr>
        <p:txBody>
          <a:bodyPr wrap="square" rtlCol="0">
            <a:spAutoFit/>
          </a:bodyPr>
          <a:lstStyle/>
          <a:p>
            <a:r>
              <a:rPr lang="ru-RU" sz="2800" dirty="0">
                <a:solidFill>
                  <a:srgbClr val="FF0000"/>
                </a:solidFill>
              </a:rPr>
              <a:t>Для внедрения и разработки системы ХАССП на предприятии необходимо сформировать рабочую группу из сотрудников с различной специализацией, обладающих должными знаниями о конкретной продукции, опытом работы и методикой разработки эффективного плана по внедрению системы ХАССП на предприятии. В составе рабочей группы ХАССП должны быть координатор и технический секретарь, а так же при необходимости, консультанты соответствующей области компетентности.</a:t>
            </a:r>
          </a:p>
        </p:txBody>
      </p:sp>
    </p:spTree>
    <p:extLst>
      <p:ext uri="{BB962C8B-B14F-4D97-AF65-F5344CB8AC3E}">
        <p14:creationId xmlns:p14="http://schemas.microsoft.com/office/powerpoint/2010/main" xmlns="" val="373397378"/>
      </p:ext>
    </p:extLst>
  </p:cSld>
  <p:clrMapOvr>
    <a:masterClrMapping/>
  </p:clrMapOvr>
  <p:transition spd="slow">
    <p:cov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38756" y="-60617"/>
            <a:ext cx="9391276" cy="704345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Прямоугольник 1"/>
          <p:cNvSpPr/>
          <p:nvPr/>
        </p:nvSpPr>
        <p:spPr>
          <a:xfrm>
            <a:off x="611560" y="1"/>
            <a:ext cx="8316416" cy="7109639"/>
          </a:xfrm>
          <a:prstGeom prst="rect">
            <a:avLst/>
          </a:prstGeom>
        </p:spPr>
        <p:txBody>
          <a:bodyPr wrap="square">
            <a:spAutoFit/>
          </a:bodyPr>
          <a:lstStyle/>
          <a:p>
            <a:r>
              <a:rPr lang="ru-RU" sz="2400" dirty="0">
                <a:solidFill>
                  <a:srgbClr val="FFFF00"/>
                </a:solidFill>
              </a:rPr>
              <a:t>Координатор выполняет следующие функции:</a:t>
            </a:r>
          </a:p>
          <a:p>
            <a:endParaRPr lang="ru-RU" sz="2400" dirty="0">
              <a:solidFill>
                <a:srgbClr val="FFFF00"/>
              </a:solidFill>
            </a:endParaRPr>
          </a:p>
          <a:p>
            <a:r>
              <a:rPr lang="ru-RU" sz="2400" dirty="0">
                <a:solidFill>
                  <a:srgbClr val="FFFF00"/>
                </a:solidFill>
              </a:rPr>
              <a:t>- формирует состав рабочей группы;</a:t>
            </a:r>
          </a:p>
          <a:p>
            <a:endParaRPr lang="ru-RU" sz="2400" dirty="0">
              <a:solidFill>
                <a:srgbClr val="FFFF00"/>
              </a:solidFill>
            </a:endParaRPr>
          </a:p>
          <a:p>
            <a:r>
              <a:rPr lang="ru-RU" sz="2400" dirty="0">
                <a:solidFill>
                  <a:srgbClr val="FFFF00"/>
                </a:solidFill>
              </a:rPr>
              <a:t>- координирует работу группы;</a:t>
            </a:r>
          </a:p>
          <a:p>
            <a:endParaRPr lang="ru-RU" sz="2400" dirty="0">
              <a:solidFill>
                <a:srgbClr val="FFFF00"/>
              </a:solidFill>
            </a:endParaRPr>
          </a:p>
          <a:p>
            <a:r>
              <a:rPr lang="ru-RU" sz="2400" dirty="0">
                <a:solidFill>
                  <a:srgbClr val="FFFF00"/>
                </a:solidFill>
              </a:rPr>
              <a:t>- распределяет работу и обязанности;</a:t>
            </a:r>
          </a:p>
          <a:p>
            <a:endParaRPr lang="ru-RU" sz="2400" dirty="0">
              <a:solidFill>
                <a:srgbClr val="FFFF00"/>
              </a:solidFill>
            </a:endParaRPr>
          </a:p>
          <a:p>
            <a:r>
              <a:rPr lang="ru-RU" sz="2400" dirty="0">
                <a:solidFill>
                  <a:srgbClr val="FFFF00"/>
                </a:solidFill>
              </a:rPr>
              <a:t>- обеспечивает охват всей области разработки;</a:t>
            </a:r>
          </a:p>
          <a:p>
            <a:endParaRPr lang="ru-RU" sz="2400" dirty="0">
              <a:solidFill>
                <a:srgbClr val="FFFF00"/>
              </a:solidFill>
            </a:endParaRPr>
          </a:p>
          <a:p>
            <a:r>
              <a:rPr lang="ru-RU" sz="2400" dirty="0">
                <a:solidFill>
                  <a:srgbClr val="FFFF00"/>
                </a:solidFill>
              </a:rPr>
              <a:t>- представляет группу в руководстве организации.</a:t>
            </a:r>
          </a:p>
          <a:p>
            <a:endParaRPr lang="ru-RU" sz="2400" dirty="0">
              <a:solidFill>
                <a:srgbClr val="FFFF00"/>
              </a:solidFill>
            </a:endParaRPr>
          </a:p>
          <a:p>
            <a:r>
              <a:rPr lang="ru-RU" sz="2400" dirty="0">
                <a:solidFill>
                  <a:srgbClr val="FFFF00"/>
                </a:solidFill>
              </a:rPr>
              <a:t>В обязанности технического секретаря входит:</a:t>
            </a:r>
          </a:p>
          <a:p>
            <a:endParaRPr lang="ru-RU" sz="2400" dirty="0">
              <a:solidFill>
                <a:srgbClr val="FFFF00"/>
              </a:solidFill>
            </a:endParaRPr>
          </a:p>
          <a:p>
            <a:r>
              <a:rPr lang="ru-RU" sz="2400" dirty="0">
                <a:solidFill>
                  <a:srgbClr val="FFFF00"/>
                </a:solidFill>
              </a:rPr>
              <a:t>- организация заседаний группы;</a:t>
            </a:r>
          </a:p>
          <a:p>
            <a:endParaRPr lang="ru-RU" sz="2400" dirty="0">
              <a:solidFill>
                <a:srgbClr val="FFFF00"/>
              </a:solidFill>
            </a:endParaRPr>
          </a:p>
          <a:p>
            <a:r>
              <a:rPr lang="ru-RU" sz="2400" dirty="0">
                <a:solidFill>
                  <a:srgbClr val="FFFF00"/>
                </a:solidFill>
              </a:rPr>
              <a:t>- регистрация членов группы на заседаниях;</a:t>
            </a:r>
          </a:p>
          <a:p>
            <a:endParaRPr lang="ru-RU" sz="2400" dirty="0">
              <a:solidFill>
                <a:srgbClr val="FFFF00"/>
              </a:solidFill>
            </a:endParaRPr>
          </a:p>
          <a:p>
            <a:r>
              <a:rPr lang="ru-RU" sz="2400" dirty="0">
                <a:solidFill>
                  <a:srgbClr val="FFFF00"/>
                </a:solidFill>
              </a:rPr>
              <a:t>- ведение протоколов решений, принятых рабочей группой.</a:t>
            </a:r>
          </a:p>
        </p:txBody>
      </p:sp>
    </p:spTree>
    <p:extLst>
      <p:ext uri="{BB962C8B-B14F-4D97-AF65-F5344CB8AC3E}">
        <p14:creationId xmlns:p14="http://schemas.microsoft.com/office/powerpoint/2010/main" xmlns="" val="338895963"/>
      </p:ext>
    </p:extLst>
  </p:cSld>
  <p:clrMapOvr>
    <a:masterClrMapping/>
  </p:clrMapOvr>
  <mc:AlternateContent xmlns:mc="http://schemas.openxmlformats.org/markup-compatibility/2006">
    <mc:Choice xmlns:p14="http://schemas.microsoft.com/office/powerpoint/2010/main" xmlns="" Requires="p14">
      <p:transition spd="slow" p14:dur="1100">
        <p14:switch dir="r"/>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Метро">
  <a:themeElements>
    <a:clrScheme name="Метро">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Метро">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Метро">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275</TotalTime>
  <Words>1214</Words>
  <Application>Microsoft Office PowerPoint</Application>
  <PresentationFormat>Экран (4:3)</PresentationFormat>
  <Paragraphs>532</Paragraphs>
  <Slides>26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Метро</vt:lpstr>
      <vt:lpstr>     методика оценки безопасности HACCP для хлебобулочных изделий</vt:lpstr>
      <vt:lpstr>Слайд 2</vt:lpstr>
      <vt:lpstr>Слайд 3</vt:lpstr>
      <vt:lpstr>Слайд 4</vt:lpstr>
      <vt:lpstr>Слайд 5</vt:lpstr>
      <vt:lpstr>Сущность и порядок разработки системы качества ХАССП</vt:lpstr>
      <vt:lpstr>Система качества ХАССП включает в себя 11 разделов:</vt:lpstr>
      <vt:lpstr>Слайд 8</vt:lpstr>
      <vt:lpstr>Слайд 9</vt:lpstr>
      <vt:lpstr>Основными задачами рабочей группы, отвечающей за внедрение системы ХАССП, на производстве являются:</vt:lpstr>
      <vt:lpstr>Суть методики НАССР:</vt:lpstr>
      <vt:lpstr>Применение принципов HACCP включает в себя следующие этапы в логической последовательности</vt:lpstr>
      <vt:lpstr>Слайд 13</vt:lpstr>
      <vt:lpstr>Слайд 14</vt:lpstr>
      <vt:lpstr>Слайд 15</vt:lpstr>
      <vt:lpstr>Слайд 16</vt:lpstr>
      <vt:lpstr>Слайд 17</vt:lpstr>
      <vt:lpstr>Слайд 18</vt:lpstr>
      <vt:lpstr>Слайд 19</vt:lpstr>
      <vt:lpstr>Слайд 20</vt:lpstr>
      <vt:lpstr>Слайд 21</vt:lpstr>
      <vt:lpstr>Слайд 22</vt:lpstr>
      <vt:lpstr>Слайд 23</vt:lpstr>
      <vt:lpstr>Слайд 24</vt:lpstr>
      <vt:lpstr>Слайд 25</vt:lpstr>
      <vt:lpstr>Слайд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Arman</dc:creator>
  <cp:lastModifiedBy>Айгерим</cp:lastModifiedBy>
  <cp:revision>23</cp:revision>
  <dcterms:created xsi:type="dcterms:W3CDTF">2011-10-24T13:34:26Z</dcterms:created>
  <dcterms:modified xsi:type="dcterms:W3CDTF">2011-12-14T06:29:36Z</dcterms:modified>
</cp:coreProperties>
</file>